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0"/>
  </p:notesMasterIdLst>
  <p:sldIdLst>
    <p:sldId id="256" r:id="rId2"/>
    <p:sldId id="311" r:id="rId3"/>
    <p:sldId id="312" r:id="rId4"/>
    <p:sldId id="289" r:id="rId5"/>
    <p:sldId id="257" r:id="rId6"/>
    <p:sldId id="313" r:id="rId7"/>
    <p:sldId id="261" r:id="rId8"/>
    <p:sldId id="259" r:id="rId9"/>
    <p:sldId id="260" r:id="rId10"/>
    <p:sldId id="263" r:id="rId11"/>
    <p:sldId id="264" r:id="rId12"/>
    <p:sldId id="265" r:id="rId13"/>
    <p:sldId id="266" r:id="rId14"/>
    <p:sldId id="269" r:id="rId15"/>
    <p:sldId id="271" r:id="rId16"/>
    <p:sldId id="270" r:id="rId17"/>
    <p:sldId id="276" r:id="rId18"/>
    <p:sldId id="272" r:id="rId19"/>
    <p:sldId id="262" r:id="rId20"/>
    <p:sldId id="290" r:id="rId21"/>
    <p:sldId id="273" r:id="rId22"/>
    <p:sldId id="291" r:id="rId23"/>
    <p:sldId id="292" r:id="rId24"/>
    <p:sldId id="293" r:id="rId25"/>
    <p:sldId id="294" r:id="rId26"/>
    <p:sldId id="295" r:id="rId27"/>
    <p:sldId id="306" r:id="rId28"/>
    <p:sldId id="296" r:id="rId29"/>
    <p:sldId id="297" r:id="rId30"/>
    <p:sldId id="298" r:id="rId31"/>
    <p:sldId id="314" r:id="rId32"/>
    <p:sldId id="299" r:id="rId33"/>
    <p:sldId id="301" r:id="rId34"/>
    <p:sldId id="317" r:id="rId35"/>
    <p:sldId id="319" r:id="rId36"/>
    <p:sldId id="318" r:id="rId37"/>
    <p:sldId id="302" r:id="rId38"/>
    <p:sldId id="300" r:id="rId39"/>
    <p:sldId id="316" r:id="rId40"/>
    <p:sldId id="315" r:id="rId41"/>
    <p:sldId id="305" r:id="rId42"/>
    <p:sldId id="303" r:id="rId43"/>
    <p:sldId id="304" r:id="rId44"/>
    <p:sldId id="267" r:id="rId45"/>
    <p:sldId id="275" r:id="rId46"/>
    <p:sldId id="307" r:id="rId47"/>
    <p:sldId id="308" r:id="rId48"/>
    <p:sldId id="309" r:id="rId49"/>
    <p:sldId id="258" r:id="rId50"/>
    <p:sldId id="278" r:id="rId51"/>
    <p:sldId id="277" r:id="rId52"/>
    <p:sldId id="279" r:id="rId53"/>
    <p:sldId id="280" r:id="rId54"/>
    <p:sldId id="281" r:id="rId55"/>
    <p:sldId id="282" r:id="rId56"/>
    <p:sldId id="283" r:id="rId57"/>
    <p:sldId id="288" r:id="rId58"/>
    <p:sldId id="310"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0" d="100"/>
          <a:sy n="100" d="100"/>
        </p:scale>
        <p:origin x="1788" y="96"/>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24189-0665-433E-9371-B5135706C935}" type="datetimeFigureOut">
              <a:rPr lang="en-US" smtClean="0"/>
              <a:t>11/24/2017</a:t>
            </a:fld>
            <a:endParaRPr lang="en-US"/>
          </a:p>
        </p:txBody>
      </p:sp>
      <p:sp>
        <p:nvSpPr>
          <p:cNvPr id="4" name="Slayt Görüntüsü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81BA03-8738-4DA2-93B5-E5D59C9EE9BD}" type="slidenum">
              <a:rPr lang="en-US" smtClean="0"/>
              <a:t>‹#›</a:t>
            </a:fld>
            <a:endParaRPr lang="en-US"/>
          </a:p>
        </p:txBody>
      </p:sp>
    </p:spTree>
    <p:extLst>
      <p:ext uri="{BB962C8B-B14F-4D97-AF65-F5344CB8AC3E}">
        <p14:creationId xmlns:p14="http://schemas.microsoft.com/office/powerpoint/2010/main" val="4260355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tamsat.org.t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1</a:t>
            </a:fld>
            <a:endParaRPr lang="en-US"/>
          </a:p>
        </p:txBody>
      </p:sp>
    </p:spTree>
    <p:extLst>
      <p:ext uri="{BB962C8B-B14F-4D97-AF65-F5344CB8AC3E}">
        <p14:creationId xmlns:p14="http://schemas.microsoft.com/office/powerpoint/2010/main" val="3844570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These are some photos our archive about Jupiter observation with radio</a:t>
            </a:r>
          </a:p>
          <a:p>
            <a:r>
              <a:rPr lang="en-US" dirty="0"/>
              <a:t>The first steps of radio astronomy</a:t>
            </a:r>
          </a:p>
        </p:txBody>
      </p:sp>
      <p:sp>
        <p:nvSpPr>
          <p:cNvPr id="4" name="Slayt Numarası Yer Tutucusu 3"/>
          <p:cNvSpPr>
            <a:spLocks noGrp="1"/>
          </p:cNvSpPr>
          <p:nvPr>
            <p:ph type="sldNum" sz="quarter" idx="10"/>
          </p:nvPr>
        </p:nvSpPr>
        <p:spPr/>
        <p:txBody>
          <a:bodyPr/>
          <a:lstStyle/>
          <a:p>
            <a:fld id="{F381BA03-8738-4DA2-93B5-E5D59C9EE9BD}" type="slidenum">
              <a:rPr lang="en-US" smtClean="0"/>
              <a:t>10</a:t>
            </a:fld>
            <a:endParaRPr lang="en-US"/>
          </a:p>
        </p:txBody>
      </p:sp>
    </p:spTree>
    <p:extLst>
      <p:ext uri="{BB962C8B-B14F-4D97-AF65-F5344CB8AC3E}">
        <p14:creationId xmlns:p14="http://schemas.microsoft.com/office/powerpoint/2010/main" val="422910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This is another SDR project from our groups</a:t>
            </a:r>
          </a:p>
        </p:txBody>
      </p:sp>
      <p:sp>
        <p:nvSpPr>
          <p:cNvPr id="4" name="Slayt Numarası Yer Tutucusu 3"/>
          <p:cNvSpPr>
            <a:spLocks noGrp="1"/>
          </p:cNvSpPr>
          <p:nvPr>
            <p:ph type="sldNum" sz="quarter" idx="10"/>
          </p:nvPr>
        </p:nvSpPr>
        <p:spPr/>
        <p:txBody>
          <a:bodyPr/>
          <a:lstStyle/>
          <a:p>
            <a:fld id="{F381BA03-8738-4DA2-93B5-E5D59C9EE9BD}" type="slidenum">
              <a:rPr lang="en-US" smtClean="0"/>
              <a:t>11</a:t>
            </a:fld>
            <a:endParaRPr lang="en-US"/>
          </a:p>
        </p:txBody>
      </p:sp>
    </p:spTree>
    <p:extLst>
      <p:ext uri="{BB962C8B-B14F-4D97-AF65-F5344CB8AC3E}">
        <p14:creationId xmlns:p14="http://schemas.microsoft.com/office/powerpoint/2010/main" val="1702285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This is the very Low Frequency Communication receiver project to listen earth waves</a:t>
            </a:r>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12</a:t>
            </a:fld>
            <a:endParaRPr lang="en-US"/>
          </a:p>
        </p:txBody>
      </p:sp>
    </p:spTree>
    <p:extLst>
      <p:ext uri="{BB962C8B-B14F-4D97-AF65-F5344CB8AC3E}">
        <p14:creationId xmlns:p14="http://schemas.microsoft.com/office/powerpoint/2010/main" val="1002142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Some other snapshots from </a:t>
            </a:r>
            <a:r>
              <a:rPr lang="en-US" dirty="0" err="1"/>
              <a:t>Kaşif</a:t>
            </a:r>
            <a:r>
              <a:rPr lang="en-US" dirty="0"/>
              <a:t> VLF/ELF activities and antenna designs</a:t>
            </a:r>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13</a:t>
            </a:fld>
            <a:endParaRPr lang="en-US"/>
          </a:p>
        </p:txBody>
      </p:sp>
    </p:spTree>
    <p:extLst>
      <p:ext uri="{BB962C8B-B14F-4D97-AF65-F5344CB8AC3E}">
        <p14:creationId xmlns:p14="http://schemas.microsoft.com/office/powerpoint/2010/main" val="1269842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err="1"/>
              <a:t>Gratosferya</a:t>
            </a:r>
            <a:r>
              <a:rPr lang="en-US" dirty="0"/>
              <a:t> project for searching extra terrestrial life outside the </a:t>
            </a:r>
            <a:r>
              <a:rPr lang="en-US" dirty="0" err="1"/>
              <a:t>athmospher</a:t>
            </a:r>
            <a:r>
              <a:rPr lang="en-US" dirty="0"/>
              <a:t>.</a:t>
            </a:r>
          </a:p>
          <a:p>
            <a:endParaRPr lang="en-US" dirty="0"/>
          </a:p>
          <a:p>
            <a:r>
              <a:rPr lang="en-US" dirty="0"/>
              <a:t>The basic idea was to collect samples from outer space using tubes send to </a:t>
            </a:r>
            <a:r>
              <a:rPr lang="en-US" dirty="0" err="1"/>
              <a:t>trophosper</a:t>
            </a:r>
            <a:r>
              <a:rPr lang="en-US" dirty="0"/>
              <a:t> with balloon</a:t>
            </a:r>
          </a:p>
          <a:p>
            <a:endParaRPr lang="en-US" dirty="0"/>
          </a:p>
          <a:p>
            <a:r>
              <a:rPr lang="en-US" dirty="0"/>
              <a:t>This was a brilliant idea but the English </a:t>
            </a:r>
            <a:r>
              <a:rPr lang="en-US" dirty="0" err="1"/>
              <a:t>Scientiests</a:t>
            </a:r>
            <a:r>
              <a:rPr lang="en-US" dirty="0"/>
              <a:t> achieved this goal before our </a:t>
            </a:r>
            <a:r>
              <a:rPr lang="en-US" dirty="0" err="1"/>
              <a:t>youngs</a:t>
            </a:r>
            <a:endParaRPr lang="en-US" dirty="0"/>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14</a:t>
            </a:fld>
            <a:endParaRPr lang="en-US"/>
          </a:p>
        </p:txBody>
      </p:sp>
    </p:spTree>
    <p:extLst>
      <p:ext uri="{BB962C8B-B14F-4D97-AF65-F5344CB8AC3E}">
        <p14:creationId xmlns:p14="http://schemas.microsoft.com/office/powerpoint/2010/main" val="3022562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They show that there might be extra terrestrial life in space by finding micro </a:t>
            </a:r>
            <a:r>
              <a:rPr lang="en-US" dirty="0" err="1"/>
              <a:t>organizms</a:t>
            </a:r>
            <a:r>
              <a:rPr lang="en-US" dirty="0"/>
              <a:t> outside of the </a:t>
            </a:r>
            <a:r>
              <a:rPr lang="en-US" dirty="0" err="1"/>
              <a:t>athmospher</a:t>
            </a:r>
            <a:r>
              <a:rPr lang="en-US" dirty="0"/>
              <a:t> which cannot be </a:t>
            </a:r>
            <a:r>
              <a:rPr lang="en-US" dirty="0" err="1"/>
              <a:t>rised</a:t>
            </a:r>
            <a:r>
              <a:rPr lang="en-US" dirty="0"/>
              <a:t> from the earth</a:t>
            </a:r>
          </a:p>
        </p:txBody>
      </p:sp>
      <p:sp>
        <p:nvSpPr>
          <p:cNvPr id="4" name="Slayt Numarası Yer Tutucusu 3"/>
          <p:cNvSpPr>
            <a:spLocks noGrp="1"/>
          </p:cNvSpPr>
          <p:nvPr>
            <p:ph type="sldNum" sz="quarter" idx="10"/>
          </p:nvPr>
        </p:nvSpPr>
        <p:spPr/>
        <p:txBody>
          <a:bodyPr/>
          <a:lstStyle/>
          <a:p>
            <a:fld id="{F381BA03-8738-4DA2-93B5-E5D59C9EE9BD}" type="slidenum">
              <a:rPr lang="en-US" smtClean="0"/>
              <a:t>15</a:t>
            </a:fld>
            <a:endParaRPr lang="en-US"/>
          </a:p>
        </p:txBody>
      </p:sp>
    </p:spTree>
    <p:extLst>
      <p:ext uri="{BB962C8B-B14F-4D97-AF65-F5344CB8AC3E}">
        <p14:creationId xmlns:p14="http://schemas.microsoft.com/office/powerpoint/2010/main" val="2310465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And here some photos from same project</a:t>
            </a:r>
          </a:p>
        </p:txBody>
      </p:sp>
      <p:sp>
        <p:nvSpPr>
          <p:cNvPr id="4" name="Slayt Numarası Yer Tutucusu 3"/>
          <p:cNvSpPr>
            <a:spLocks noGrp="1"/>
          </p:cNvSpPr>
          <p:nvPr>
            <p:ph type="sldNum" sz="quarter" idx="10"/>
          </p:nvPr>
        </p:nvSpPr>
        <p:spPr/>
        <p:txBody>
          <a:bodyPr/>
          <a:lstStyle/>
          <a:p>
            <a:fld id="{F381BA03-8738-4DA2-93B5-E5D59C9EE9BD}" type="slidenum">
              <a:rPr lang="en-US" smtClean="0"/>
              <a:t>16</a:t>
            </a:fld>
            <a:endParaRPr lang="en-US"/>
          </a:p>
        </p:txBody>
      </p:sp>
    </p:spTree>
    <p:extLst>
      <p:ext uri="{BB962C8B-B14F-4D97-AF65-F5344CB8AC3E}">
        <p14:creationId xmlns:p14="http://schemas.microsoft.com/office/powerpoint/2010/main" val="3080709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This is our favorite in </a:t>
            </a:r>
            <a:r>
              <a:rPr lang="en-US" dirty="0" err="1"/>
              <a:t>Giresun</a:t>
            </a:r>
            <a:r>
              <a:rPr lang="en-US" dirty="0"/>
              <a:t> </a:t>
            </a:r>
            <a:r>
              <a:rPr lang="en-US" dirty="0" err="1"/>
              <a:t>Keşap</a:t>
            </a:r>
            <a:r>
              <a:rPr lang="en-US" dirty="0"/>
              <a:t> we trained </a:t>
            </a:r>
            <a:r>
              <a:rPr lang="en-US" dirty="0" err="1"/>
              <a:t>preminary</a:t>
            </a:r>
            <a:r>
              <a:rPr lang="en-US" dirty="0"/>
              <a:t> and high school students about satellite and space technologies with the help of our member Professor Doctor </a:t>
            </a:r>
            <a:r>
              <a:rPr lang="en-US" dirty="0" err="1"/>
              <a:t>Ethem</a:t>
            </a:r>
            <a:r>
              <a:rPr lang="en-US" dirty="0"/>
              <a:t> </a:t>
            </a:r>
            <a:r>
              <a:rPr lang="en-US" dirty="0" err="1"/>
              <a:t>Derman</a:t>
            </a:r>
            <a:r>
              <a:rPr lang="en-US" dirty="0"/>
              <a:t> who is a </a:t>
            </a:r>
            <a:r>
              <a:rPr lang="en-US" dirty="0" err="1"/>
              <a:t>retiered</a:t>
            </a:r>
            <a:r>
              <a:rPr lang="en-US" dirty="0"/>
              <a:t> astronomer and </a:t>
            </a:r>
            <a:r>
              <a:rPr lang="en-US" dirty="0" err="1"/>
              <a:t>Ruha</a:t>
            </a:r>
            <a:r>
              <a:rPr lang="en-US" dirty="0"/>
              <a:t> </a:t>
            </a:r>
            <a:r>
              <a:rPr lang="en-US" dirty="0" err="1"/>
              <a:t>Uslu</a:t>
            </a:r>
            <a:r>
              <a:rPr lang="en-US" dirty="0"/>
              <a:t> </a:t>
            </a:r>
          </a:p>
          <a:p>
            <a:r>
              <a:rPr lang="en-US" dirty="0"/>
              <a:t>Also we held a contest for the kids to send their own messages in to space with a balloon and a </a:t>
            </a:r>
            <a:r>
              <a:rPr lang="en-US" dirty="0" err="1"/>
              <a:t>turksat</a:t>
            </a:r>
            <a:r>
              <a:rPr lang="en-US" dirty="0"/>
              <a:t> three </a:t>
            </a:r>
            <a:r>
              <a:rPr lang="en-US" dirty="0" err="1"/>
              <a:t>usat</a:t>
            </a:r>
            <a:r>
              <a:rPr lang="en-US" dirty="0"/>
              <a:t> model</a:t>
            </a:r>
          </a:p>
        </p:txBody>
      </p:sp>
      <p:sp>
        <p:nvSpPr>
          <p:cNvPr id="4" name="Slayt Numarası Yer Tutucusu 3"/>
          <p:cNvSpPr>
            <a:spLocks noGrp="1"/>
          </p:cNvSpPr>
          <p:nvPr>
            <p:ph type="sldNum" sz="quarter" idx="10"/>
          </p:nvPr>
        </p:nvSpPr>
        <p:spPr/>
        <p:txBody>
          <a:bodyPr/>
          <a:lstStyle/>
          <a:p>
            <a:fld id="{F381BA03-8738-4DA2-93B5-E5D59C9EE9BD}" type="slidenum">
              <a:rPr lang="en-US" smtClean="0"/>
              <a:t>17</a:t>
            </a:fld>
            <a:endParaRPr lang="en-US"/>
          </a:p>
        </p:txBody>
      </p:sp>
    </p:spTree>
    <p:extLst>
      <p:ext uri="{BB962C8B-B14F-4D97-AF65-F5344CB8AC3E}">
        <p14:creationId xmlns:p14="http://schemas.microsoft.com/office/powerpoint/2010/main" val="4118573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These are some views from other projects</a:t>
            </a:r>
          </a:p>
        </p:txBody>
      </p:sp>
      <p:sp>
        <p:nvSpPr>
          <p:cNvPr id="4" name="Slayt Numarası Yer Tutucusu 3"/>
          <p:cNvSpPr>
            <a:spLocks noGrp="1"/>
          </p:cNvSpPr>
          <p:nvPr>
            <p:ph type="sldNum" sz="quarter" idx="10"/>
          </p:nvPr>
        </p:nvSpPr>
        <p:spPr/>
        <p:txBody>
          <a:bodyPr/>
          <a:lstStyle/>
          <a:p>
            <a:fld id="{F381BA03-8738-4DA2-93B5-E5D59C9EE9BD}" type="slidenum">
              <a:rPr lang="en-US" smtClean="0"/>
              <a:t>18</a:t>
            </a:fld>
            <a:endParaRPr lang="en-US"/>
          </a:p>
        </p:txBody>
      </p:sp>
    </p:spTree>
    <p:extLst>
      <p:ext uri="{BB962C8B-B14F-4D97-AF65-F5344CB8AC3E}">
        <p14:creationId xmlns:p14="http://schemas.microsoft.com/office/powerpoint/2010/main" val="3037894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These are some views from other projects</a:t>
            </a:r>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19</a:t>
            </a:fld>
            <a:endParaRPr lang="en-US"/>
          </a:p>
        </p:txBody>
      </p:sp>
    </p:spTree>
    <p:extLst>
      <p:ext uri="{BB962C8B-B14F-4D97-AF65-F5344CB8AC3E}">
        <p14:creationId xmlns:p14="http://schemas.microsoft.com/office/powerpoint/2010/main" val="53704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solidFill>
                  <a:srgbClr val="3A3A3A"/>
                </a:solidFill>
                <a:latin typeface="Source Sans Pro"/>
              </a:rPr>
              <a:t>The </a:t>
            </a:r>
            <a:r>
              <a:rPr lang="en-US" b="1" dirty="0">
                <a:solidFill>
                  <a:srgbClr val="3A3A3A"/>
                </a:solidFill>
                <a:latin typeface="Source Sans Pro"/>
              </a:rPr>
              <a:t>Radio Amateur Satellite Corporation </a:t>
            </a:r>
            <a:r>
              <a:rPr lang="en-US" dirty="0">
                <a:solidFill>
                  <a:srgbClr val="3A3A3A"/>
                </a:solidFill>
                <a:latin typeface="Source Sans Pro"/>
              </a:rPr>
              <a:t>(as AMSAT is officially known) was first formed in the District of Columbia in 1969 as an educational organization. Its goal was to foster Amateur Radio’s participation in space research and communication. AMSAT was founded to continue the efforts, begun in 1961, by Project </a:t>
            </a:r>
            <a:r>
              <a:rPr lang="en-US" b="1" dirty="0">
                <a:solidFill>
                  <a:srgbClr val="3A3A3A"/>
                </a:solidFill>
                <a:latin typeface="Source Sans Pro"/>
              </a:rPr>
              <a:t>OSCAR</a:t>
            </a:r>
            <a:r>
              <a:rPr lang="en-US" dirty="0">
                <a:solidFill>
                  <a:srgbClr val="3A3A3A"/>
                </a:solidFill>
                <a:latin typeface="Source Sans Pro"/>
              </a:rPr>
              <a:t> , a west coast USA-based group which built and launched the very first Amateur Radio satellite, OSCAR, on December 12, 1961, barely four years after the launch of Russia’s first Sputnik.</a:t>
            </a:r>
          </a:p>
          <a:p>
            <a:endParaRPr lang="en-US" dirty="0">
              <a:solidFill>
                <a:srgbClr val="3A3A3A"/>
              </a:solidFill>
              <a:latin typeface="Source Sans Pro"/>
            </a:endParaRPr>
          </a:p>
          <a:p>
            <a:r>
              <a:rPr lang="en-US" dirty="0">
                <a:solidFill>
                  <a:srgbClr val="3A3A3A"/>
                </a:solidFill>
                <a:latin typeface="Source Sans Pro"/>
              </a:rPr>
              <a:t>Orbital Satellite Carrying </a:t>
            </a:r>
            <a:r>
              <a:rPr lang="en-US" dirty="0" err="1">
                <a:solidFill>
                  <a:srgbClr val="3A3A3A"/>
                </a:solidFill>
                <a:latin typeface="Source Sans Pro"/>
              </a:rPr>
              <a:t>Amatour</a:t>
            </a:r>
            <a:r>
              <a:rPr lang="en-US" dirty="0">
                <a:solidFill>
                  <a:srgbClr val="3A3A3A"/>
                </a:solidFill>
                <a:latin typeface="Source Sans Pro"/>
              </a:rPr>
              <a:t> Radio</a:t>
            </a:r>
            <a:endParaRPr lang="en-US" dirty="0"/>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2</a:t>
            </a:fld>
            <a:endParaRPr lang="en-US"/>
          </a:p>
        </p:txBody>
      </p:sp>
    </p:spTree>
    <p:extLst>
      <p:ext uri="{BB962C8B-B14F-4D97-AF65-F5344CB8AC3E}">
        <p14:creationId xmlns:p14="http://schemas.microsoft.com/office/powerpoint/2010/main" val="334948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Our latest activity was NASA Space Apps Challenge where our team designed presented and developed a multifunction human assistant watch and became the third group in the contest</a:t>
            </a:r>
          </a:p>
        </p:txBody>
      </p:sp>
      <p:sp>
        <p:nvSpPr>
          <p:cNvPr id="4" name="Slayt Numarası Yer Tutucusu 3"/>
          <p:cNvSpPr>
            <a:spLocks noGrp="1"/>
          </p:cNvSpPr>
          <p:nvPr>
            <p:ph type="sldNum" sz="quarter" idx="10"/>
          </p:nvPr>
        </p:nvSpPr>
        <p:spPr/>
        <p:txBody>
          <a:bodyPr/>
          <a:lstStyle/>
          <a:p>
            <a:fld id="{F381BA03-8738-4DA2-93B5-E5D59C9EE9BD}" type="slidenum">
              <a:rPr lang="en-US" smtClean="0"/>
              <a:t>20</a:t>
            </a:fld>
            <a:endParaRPr lang="en-US"/>
          </a:p>
        </p:txBody>
      </p:sp>
    </p:spTree>
    <p:extLst>
      <p:ext uri="{BB962C8B-B14F-4D97-AF65-F5344CB8AC3E}">
        <p14:creationId xmlns:p14="http://schemas.microsoft.com/office/powerpoint/2010/main" val="2023062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These are some views from the press about our activities</a:t>
            </a:r>
          </a:p>
          <a:p>
            <a:r>
              <a:rPr lang="en-US" dirty="0"/>
              <a:t>It’s been only seven years but we did a lot </a:t>
            </a:r>
          </a:p>
          <a:p>
            <a:endParaRPr lang="en-US" dirty="0"/>
          </a:p>
          <a:p>
            <a:r>
              <a:rPr lang="en-US" dirty="0"/>
              <a:t>Now I want to leave the rest of the presentation to our vice president </a:t>
            </a:r>
            <a:r>
              <a:rPr lang="en-US" dirty="0" err="1"/>
              <a:t>Mr</a:t>
            </a:r>
            <a:r>
              <a:rPr lang="en-US" dirty="0"/>
              <a:t> </a:t>
            </a:r>
            <a:r>
              <a:rPr lang="en-US" dirty="0" err="1"/>
              <a:t>Barış</a:t>
            </a:r>
            <a:r>
              <a:rPr lang="en-US" dirty="0"/>
              <a:t> </a:t>
            </a:r>
            <a:r>
              <a:rPr lang="en-US" dirty="0" err="1"/>
              <a:t>Dinç</a:t>
            </a:r>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21</a:t>
            </a:fld>
            <a:endParaRPr lang="en-US"/>
          </a:p>
        </p:txBody>
      </p:sp>
    </p:spTree>
    <p:extLst>
      <p:ext uri="{BB962C8B-B14F-4D97-AF65-F5344CB8AC3E}">
        <p14:creationId xmlns:p14="http://schemas.microsoft.com/office/powerpoint/2010/main" val="191473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dirty="0">
                <a:solidFill>
                  <a:srgbClr val="3A3A3A"/>
                </a:solidFill>
                <a:latin typeface="Source Sans Pro"/>
              </a:rPr>
              <a:t>For over 48 years AMSAT groups in North America and elsewhere have played a key role in significantly advancing the state of the art in space science, space education, and space technology. </a:t>
            </a:r>
          </a:p>
          <a:p>
            <a:pPr algn="just"/>
            <a:endParaRPr lang="en-US" dirty="0">
              <a:solidFill>
                <a:srgbClr val="3A3A3A"/>
              </a:solidFill>
              <a:latin typeface="Source Sans Pro"/>
            </a:endParaRPr>
          </a:p>
          <a:p>
            <a:pPr algn="just"/>
            <a:r>
              <a:rPr lang="en-US" dirty="0">
                <a:solidFill>
                  <a:srgbClr val="3A3A3A"/>
                </a:solidFill>
                <a:latin typeface="Source Sans Pro"/>
              </a:rPr>
              <a:t>Undoubtedly, the work now being done by </a:t>
            </a:r>
            <a:r>
              <a:rPr lang="en-US" b="1" dirty="0">
                <a:solidFill>
                  <a:srgbClr val="3A3A3A"/>
                </a:solidFill>
                <a:latin typeface="Source Sans Pro"/>
              </a:rPr>
              <a:t>AMSAT volunteers</a:t>
            </a:r>
            <a:r>
              <a:rPr lang="en-US" dirty="0">
                <a:solidFill>
                  <a:srgbClr val="3A3A3A"/>
                </a:solidFill>
                <a:latin typeface="Source Sans Pro"/>
              </a:rPr>
              <a:t> throughout the world will continue to have far-reaching, positive effects on the very future of both Amateur Radio, as well as other governmental, scientific and commercial activities in the final frontier. </a:t>
            </a:r>
          </a:p>
          <a:p>
            <a:pPr algn="just"/>
            <a:endParaRPr lang="en-US" dirty="0">
              <a:solidFill>
                <a:srgbClr val="3A3A3A"/>
              </a:solidFill>
              <a:latin typeface="Source Sans Pro"/>
            </a:endParaRPr>
          </a:p>
          <a:p>
            <a:pPr algn="just"/>
            <a:r>
              <a:rPr lang="en-US" dirty="0">
                <a:solidFill>
                  <a:srgbClr val="3A3A3A"/>
                </a:solidFill>
                <a:latin typeface="Source Sans Pro"/>
              </a:rPr>
              <a:t>Rarely have a group of “amateur” volunteers managed to do so much…for so many…with so little.</a:t>
            </a:r>
          </a:p>
          <a:p>
            <a:pPr algn="just"/>
            <a:endParaRPr lang="en-US" dirty="0"/>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3</a:t>
            </a:fld>
            <a:endParaRPr lang="en-US"/>
          </a:p>
        </p:txBody>
      </p:sp>
    </p:spTree>
    <p:extLst>
      <p:ext uri="{BB962C8B-B14F-4D97-AF65-F5344CB8AC3E}">
        <p14:creationId xmlns:p14="http://schemas.microsoft.com/office/powerpoint/2010/main" val="252751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These are some of the </a:t>
            </a:r>
            <a:r>
              <a:rPr lang="en-US" dirty="0" err="1"/>
              <a:t>amsat</a:t>
            </a:r>
            <a:r>
              <a:rPr lang="en-US" dirty="0"/>
              <a:t> organizations all over the world</a:t>
            </a:r>
          </a:p>
          <a:p>
            <a:r>
              <a:rPr lang="en-US" dirty="0" err="1"/>
              <a:t>Amsat</a:t>
            </a:r>
            <a:r>
              <a:rPr lang="en-US" dirty="0"/>
              <a:t> </a:t>
            </a:r>
            <a:r>
              <a:rPr lang="en-US" dirty="0" err="1"/>
              <a:t>avustralia</a:t>
            </a:r>
            <a:endParaRPr lang="en-US" dirty="0"/>
          </a:p>
          <a:p>
            <a:r>
              <a:rPr lang="en-US" dirty="0" err="1"/>
              <a:t>Amsat</a:t>
            </a:r>
            <a:r>
              <a:rPr lang="en-US" dirty="0"/>
              <a:t> japan</a:t>
            </a:r>
          </a:p>
          <a:p>
            <a:r>
              <a:rPr lang="en-US" dirty="0" err="1"/>
              <a:t>Amsat</a:t>
            </a:r>
            <a:r>
              <a:rPr lang="en-US" dirty="0"/>
              <a:t> </a:t>
            </a:r>
            <a:r>
              <a:rPr lang="en-US" dirty="0" err="1"/>
              <a:t>newzelland</a:t>
            </a:r>
            <a:endParaRPr lang="en-US" dirty="0"/>
          </a:p>
          <a:p>
            <a:r>
              <a:rPr lang="en-US" dirty="0" err="1"/>
              <a:t>Amsat</a:t>
            </a:r>
            <a:r>
              <a:rPr lang="en-US" dirty="0"/>
              <a:t> Italy</a:t>
            </a:r>
          </a:p>
          <a:p>
            <a:r>
              <a:rPr lang="en-US" dirty="0" err="1"/>
              <a:t>Amsat</a:t>
            </a:r>
            <a:r>
              <a:rPr lang="en-US" dirty="0"/>
              <a:t> </a:t>
            </a:r>
            <a:r>
              <a:rPr lang="en-US" dirty="0" err="1"/>
              <a:t>polonya</a:t>
            </a:r>
            <a:endParaRPr lang="en-US" dirty="0"/>
          </a:p>
          <a:p>
            <a:r>
              <a:rPr lang="en-US" dirty="0" err="1"/>
              <a:t>Amsat</a:t>
            </a:r>
            <a:r>
              <a:rPr lang="en-US" dirty="0"/>
              <a:t> Indonesia</a:t>
            </a:r>
          </a:p>
          <a:p>
            <a:r>
              <a:rPr lang="en-US" dirty="0" err="1"/>
              <a:t>Amsat</a:t>
            </a:r>
            <a:r>
              <a:rPr lang="en-US" dirty="0"/>
              <a:t> united </a:t>
            </a:r>
            <a:r>
              <a:rPr lang="en-US" dirty="0" err="1"/>
              <a:t>kingtom</a:t>
            </a:r>
            <a:endParaRPr lang="en-US" dirty="0"/>
          </a:p>
          <a:p>
            <a:r>
              <a:rPr lang="en-US" dirty="0"/>
              <a:t>And also </a:t>
            </a:r>
            <a:r>
              <a:rPr lang="en-US" dirty="0" err="1"/>
              <a:t>Tamsat</a:t>
            </a:r>
            <a:r>
              <a:rPr lang="en-US" dirty="0"/>
              <a:t> from Turkey</a:t>
            </a:r>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4</a:t>
            </a:fld>
            <a:endParaRPr lang="en-US"/>
          </a:p>
        </p:txBody>
      </p:sp>
    </p:spTree>
    <p:extLst>
      <p:ext uri="{BB962C8B-B14F-4D97-AF65-F5344CB8AC3E}">
        <p14:creationId xmlns:p14="http://schemas.microsoft.com/office/powerpoint/2010/main" val="410068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dirty="0"/>
              <a:t>OUR MISSION: </a:t>
            </a:r>
          </a:p>
          <a:p>
            <a:pPr algn="just"/>
            <a:r>
              <a:rPr lang="en-US" dirty="0"/>
              <a:t>Development, production and support of scientific amateur satellites,</a:t>
            </a:r>
          </a:p>
          <a:p>
            <a:pPr algn="just"/>
            <a:r>
              <a:rPr lang="en-US" dirty="0"/>
              <a:t>Research and Development (R&amp;D) activities of national satellites,</a:t>
            </a:r>
          </a:p>
          <a:p>
            <a:pPr algn="just"/>
            <a:r>
              <a:rPr lang="en-US" dirty="0"/>
              <a:t>Education and Training support for satellites and space sciences,</a:t>
            </a:r>
          </a:p>
          <a:p>
            <a:pPr algn="just"/>
            <a:r>
              <a:rPr lang="en-US" dirty="0"/>
              <a:t>Sharing information to be used by ham radio operators,</a:t>
            </a:r>
          </a:p>
          <a:p>
            <a:pPr algn="just"/>
            <a:r>
              <a:rPr lang="en-US" dirty="0"/>
              <a:t>Organizing seminars and courses to increase the awareness of young people, </a:t>
            </a:r>
          </a:p>
          <a:p>
            <a:pPr algn="just"/>
            <a:r>
              <a:rPr lang="en-US" dirty="0"/>
              <a:t>Coordination with the international organizations and coordinators.</a:t>
            </a:r>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5</a:t>
            </a:fld>
            <a:endParaRPr lang="en-US"/>
          </a:p>
        </p:txBody>
      </p:sp>
    </p:spTree>
    <p:extLst>
      <p:ext uri="{BB962C8B-B14F-4D97-AF65-F5344CB8AC3E}">
        <p14:creationId xmlns:p14="http://schemas.microsoft.com/office/powerpoint/2010/main" val="426947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dirty="0"/>
              <a:t>OUR VISION: </a:t>
            </a:r>
          </a:p>
          <a:p>
            <a:pPr algn="just"/>
            <a:r>
              <a:rPr lang="en-US" dirty="0"/>
              <a:t>Supporting Turkish Youth to build national satellites and subsystems,</a:t>
            </a:r>
          </a:p>
          <a:p>
            <a:pPr algn="just"/>
            <a:r>
              <a:rPr lang="en-US" dirty="0"/>
              <a:t>Importing required equipment and devices to support researches,</a:t>
            </a:r>
          </a:p>
          <a:p>
            <a:pPr algn="just"/>
            <a:r>
              <a:rPr lang="en-US" dirty="0"/>
              <a:t>Coordinating the usage of amateur satellites to support disaster communications and public safety,</a:t>
            </a:r>
          </a:p>
          <a:p>
            <a:pPr algn="just"/>
            <a:r>
              <a:rPr lang="en-US" dirty="0"/>
              <a:t>Equipment support for ham radio satellite ground stations operated by scout clubs, amateur radio clubs and search &amp; rescue organizations.</a:t>
            </a:r>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6</a:t>
            </a:fld>
            <a:endParaRPr lang="en-US"/>
          </a:p>
        </p:txBody>
      </p:sp>
    </p:spTree>
    <p:extLst>
      <p:ext uri="{BB962C8B-B14F-4D97-AF65-F5344CB8AC3E}">
        <p14:creationId xmlns:p14="http://schemas.microsoft.com/office/powerpoint/2010/main" val="234497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Project Management</a:t>
            </a:r>
          </a:p>
          <a:p>
            <a:r>
              <a:rPr lang="en-US" dirty="0"/>
              <a:t>CAD/CAM/Animation Team</a:t>
            </a:r>
          </a:p>
          <a:p>
            <a:r>
              <a:rPr lang="en-US" dirty="0"/>
              <a:t>Digital Payload Module Group</a:t>
            </a:r>
          </a:p>
          <a:p>
            <a:r>
              <a:rPr lang="sv-SE" dirty="0"/>
              <a:t>Amateur Satellite Integration and Test Team</a:t>
            </a:r>
          </a:p>
          <a:p>
            <a:r>
              <a:rPr lang="sv-SE" dirty="0"/>
              <a:t>Budget &amp; Finance Team</a:t>
            </a:r>
          </a:p>
          <a:p>
            <a:r>
              <a:rPr lang="en-US" dirty="0"/>
              <a:t>Ground Stations and Monitoring Team</a:t>
            </a:r>
          </a:p>
          <a:p>
            <a:r>
              <a:rPr lang="en-US" dirty="0"/>
              <a:t>Regulation &amp; Frequency Coordination Team</a:t>
            </a:r>
          </a:p>
          <a:p>
            <a:r>
              <a:rPr lang="en-US" dirty="0"/>
              <a:t>Structure Design Group</a:t>
            </a:r>
          </a:p>
          <a:p>
            <a:r>
              <a:rPr lang="en-US" dirty="0"/>
              <a:t>Software Design &amp; Development Team</a:t>
            </a:r>
          </a:p>
          <a:p>
            <a:r>
              <a:rPr lang="en-US" dirty="0"/>
              <a:t>Antenna Design Group</a:t>
            </a:r>
          </a:p>
          <a:p>
            <a:endParaRPr lang="en-US" dirty="0"/>
          </a:p>
          <a:p>
            <a:r>
              <a:rPr lang="en-US" dirty="0"/>
              <a:t>Also we would like to cooperate with you in details of antenna and microwave designs. We are working with </a:t>
            </a:r>
            <a:r>
              <a:rPr lang="en-US" dirty="0" err="1"/>
              <a:t>Türker</a:t>
            </a:r>
            <a:r>
              <a:rPr lang="en-US" dirty="0"/>
              <a:t> </a:t>
            </a:r>
            <a:r>
              <a:rPr lang="en-US" dirty="0" err="1"/>
              <a:t>Dolapçı</a:t>
            </a:r>
            <a:r>
              <a:rPr lang="en-US" dirty="0"/>
              <a:t> who is a member of your group. On the other hand we are working with METU </a:t>
            </a:r>
            <a:r>
              <a:rPr lang="en-US" dirty="0" err="1"/>
              <a:t>Günam</a:t>
            </a:r>
            <a:r>
              <a:rPr lang="en-US" dirty="0"/>
              <a:t> which is in Physics department, to develop a Turkish solution for high efficient satellite solar panels.</a:t>
            </a:r>
          </a:p>
        </p:txBody>
      </p:sp>
      <p:sp>
        <p:nvSpPr>
          <p:cNvPr id="4" name="Slayt Numarası Yer Tutucusu 3"/>
          <p:cNvSpPr>
            <a:spLocks noGrp="1"/>
          </p:cNvSpPr>
          <p:nvPr>
            <p:ph type="sldNum" sz="quarter" idx="10"/>
          </p:nvPr>
        </p:nvSpPr>
        <p:spPr/>
        <p:txBody>
          <a:bodyPr/>
          <a:lstStyle/>
          <a:p>
            <a:fld id="{F381BA03-8738-4DA2-93B5-E5D59C9EE9BD}" type="slidenum">
              <a:rPr lang="en-US" smtClean="0"/>
              <a:t>7</a:t>
            </a:fld>
            <a:endParaRPr lang="en-US"/>
          </a:p>
        </p:txBody>
      </p:sp>
    </p:spTree>
    <p:extLst>
      <p:ext uri="{BB962C8B-B14F-4D97-AF65-F5344CB8AC3E}">
        <p14:creationId xmlns:p14="http://schemas.microsoft.com/office/powerpoint/2010/main" val="2435493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hlinkClick r:id="rId3"/>
              </a:rPr>
              <a:t>www.tamsat.org.tr</a:t>
            </a:r>
            <a:r>
              <a:rPr lang="en-US" dirty="0"/>
              <a:t> is our webpage where we share our all information.</a:t>
            </a:r>
          </a:p>
          <a:p>
            <a:r>
              <a:rPr lang="en-US" dirty="0"/>
              <a:t>You can find </a:t>
            </a:r>
            <a:r>
              <a:rPr lang="en-US" dirty="0" err="1"/>
              <a:t>articals</a:t>
            </a:r>
            <a:r>
              <a:rPr lang="en-US" dirty="0"/>
              <a:t>, documents and project details prepared or translated by our volunteers.</a:t>
            </a:r>
          </a:p>
          <a:p>
            <a:r>
              <a:rPr lang="en-US" dirty="0"/>
              <a:t>There are a lot of knowledge hidden in this web page.</a:t>
            </a:r>
          </a:p>
          <a:p>
            <a:endParaRPr lang="en-US" dirty="0"/>
          </a:p>
        </p:txBody>
      </p:sp>
      <p:sp>
        <p:nvSpPr>
          <p:cNvPr id="4" name="Slayt Numarası Yer Tutucusu 3"/>
          <p:cNvSpPr>
            <a:spLocks noGrp="1"/>
          </p:cNvSpPr>
          <p:nvPr>
            <p:ph type="sldNum" sz="quarter" idx="10"/>
          </p:nvPr>
        </p:nvSpPr>
        <p:spPr/>
        <p:txBody>
          <a:bodyPr/>
          <a:lstStyle/>
          <a:p>
            <a:fld id="{F381BA03-8738-4DA2-93B5-E5D59C9EE9BD}" type="slidenum">
              <a:rPr lang="en-US" smtClean="0"/>
              <a:t>8</a:t>
            </a:fld>
            <a:endParaRPr lang="en-US"/>
          </a:p>
        </p:txBody>
      </p:sp>
    </p:spTree>
    <p:extLst>
      <p:ext uri="{BB962C8B-B14F-4D97-AF65-F5344CB8AC3E}">
        <p14:creationId xmlns:p14="http://schemas.microsoft.com/office/powerpoint/2010/main" val="571557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 would like to mention some of the activities held by young </a:t>
            </a:r>
            <a:r>
              <a:rPr lang="en-US" dirty="0" err="1"/>
              <a:t>tamsat</a:t>
            </a:r>
            <a:r>
              <a:rPr lang="en-US" dirty="0"/>
              <a:t> members</a:t>
            </a:r>
          </a:p>
          <a:p>
            <a:r>
              <a:rPr lang="en-US" dirty="0"/>
              <a:t>They developed radios to observe Jupiter</a:t>
            </a:r>
          </a:p>
          <a:p>
            <a:r>
              <a:rPr lang="en-US" dirty="0"/>
              <a:t>They developed SDR to observe </a:t>
            </a:r>
            <a:r>
              <a:rPr lang="en-US" dirty="0" err="1"/>
              <a:t>hidrojen</a:t>
            </a:r>
            <a:r>
              <a:rPr lang="en-US" dirty="0"/>
              <a:t> in space</a:t>
            </a:r>
          </a:p>
          <a:p>
            <a:r>
              <a:rPr lang="en-US" dirty="0"/>
              <a:t>They monitored ITU psat-1 with home made antennas</a:t>
            </a:r>
          </a:p>
        </p:txBody>
      </p:sp>
      <p:sp>
        <p:nvSpPr>
          <p:cNvPr id="4" name="Slayt Numarası Yer Tutucusu 3"/>
          <p:cNvSpPr>
            <a:spLocks noGrp="1"/>
          </p:cNvSpPr>
          <p:nvPr>
            <p:ph type="sldNum" sz="quarter" idx="10"/>
          </p:nvPr>
        </p:nvSpPr>
        <p:spPr/>
        <p:txBody>
          <a:bodyPr/>
          <a:lstStyle/>
          <a:p>
            <a:fld id="{F381BA03-8738-4DA2-93B5-E5D59C9EE9BD}" type="slidenum">
              <a:rPr lang="en-US" smtClean="0"/>
              <a:t>9</a:t>
            </a:fld>
            <a:endParaRPr lang="en-US"/>
          </a:p>
        </p:txBody>
      </p:sp>
    </p:spTree>
    <p:extLst>
      <p:ext uri="{BB962C8B-B14F-4D97-AF65-F5344CB8AC3E}">
        <p14:creationId xmlns:p14="http://schemas.microsoft.com/office/powerpoint/2010/main" val="4189541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73FE024-AEE2-4C98-9CC2-D7E1737DD2D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FE024-AEE2-4C98-9CC2-D7E1737DD2DC}" type="slidenum">
              <a:rPr lang="en-US" smtClean="0"/>
              <a:pPr/>
              <a:t>‹#›</a:t>
            </a:fld>
            <a:endParaRPr lang="en-US"/>
          </a:p>
        </p:txBody>
      </p:sp>
      <p:sp>
        <p:nvSpPr>
          <p:cNvPr id="7" name="Footer Placeholder 4"/>
          <p:cNvSpPr txBox="1">
            <a:spLocks/>
          </p:cNvSpPr>
          <p:nvPr userDrawn="1"/>
        </p:nvSpPr>
        <p:spPr>
          <a:xfrm>
            <a:off x="2514600" y="6416675"/>
            <a:ext cx="4953000" cy="365125"/>
          </a:xfrm>
          <a:prstGeom prst="rect">
            <a:avLst/>
          </a:prstGeom>
        </p:spPr>
        <p:txBody>
          <a:bodyPr vert="horz" lIns="0" tIns="0" rIns="0" bIns="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hade val="90000"/>
                  </a:schemeClr>
                </a:solidFill>
                <a:effectLst/>
                <a:uLnTx/>
                <a:uFillTx/>
                <a:latin typeface="+mn-lt"/>
                <a:ea typeface="+mn-ea"/>
                <a:cs typeface="+mn-cs"/>
              </a:rPr>
              <a:t>TAMSAT Amat,r Uydu Teknolojileri Dernegi – ASELSAN Kasim 2017</a:t>
            </a:r>
            <a:endParaRPr kumimoji="0" lang="en-US" sz="1200" b="0" i="0" u="none" strike="noStrike" kern="1200" cap="none" spc="0" normalizeH="0" baseline="0" noProof="0" dirty="0">
              <a:ln>
                <a:noFill/>
              </a:ln>
              <a:solidFill>
                <a:schemeClr val="tx2">
                  <a:shade val="90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FE024-AEE2-4C98-9CC2-D7E1737DD2DC}" type="slidenum">
              <a:rPr lang="en-US" smtClean="0"/>
              <a:pPr/>
              <a:t>‹#›</a:t>
            </a:fld>
            <a:endParaRPr lang="en-US"/>
          </a:p>
        </p:txBody>
      </p:sp>
      <p:sp>
        <p:nvSpPr>
          <p:cNvPr id="7" name="Footer Placeholder 4"/>
          <p:cNvSpPr txBox="1">
            <a:spLocks/>
          </p:cNvSpPr>
          <p:nvPr userDrawn="1"/>
        </p:nvSpPr>
        <p:spPr>
          <a:xfrm>
            <a:off x="2514600" y="6416675"/>
            <a:ext cx="4953000" cy="365125"/>
          </a:xfrm>
          <a:prstGeom prst="rect">
            <a:avLst/>
          </a:prstGeom>
        </p:spPr>
        <p:txBody>
          <a:bodyPr vert="horz" lIns="0" tIns="0" rIns="0" bIns="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hade val="90000"/>
                  </a:schemeClr>
                </a:solidFill>
                <a:effectLst/>
                <a:uLnTx/>
                <a:uFillTx/>
                <a:latin typeface="+mn-lt"/>
                <a:ea typeface="+mn-ea"/>
                <a:cs typeface="+mn-cs"/>
              </a:rPr>
              <a:t>TAMSAT Amat,r Uydu Teknolojileri Dernegi – ASELSAN Kasim 2017</a:t>
            </a:r>
            <a:endParaRPr kumimoji="0" lang="en-US" sz="1200" b="0" i="0" u="none" strike="noStrike" kern="1200" cap="none" spc="0" normalizeH="0" baseline="0" noProof="0" dirty="0">
              <a:ln>
                <a:noFill/>
              </a:ln>
              <a:solidFill>
                <a:schemeClr val="tx2">
                  <a:shade val="90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1960" y="700405"/>
            <a:ext cx="8229600" cy="1143000"/>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6" name="Slide Number Placeholder 5"/>
          <p:cNvSpPr>
            <a:spLocks noGrp="1"/>
          </p:cNvSpPr>
          <p:nvPr>
            <p:ph type="sldNum" sz="quarter" idx="12"/>
          </p:nvPr>
        </p:nvSpPr>
        <p:spPr/>
        <p:txBody>
          <a:bodyPr/>
          <a:lstStyle/>
          <a:p>
            <a:fld id="{473FE024-AEE2-4C98-9CC2-D7E1737DD2DC}" type="slidenum">
              <a:rPr lang="en-US" smtClean="0"/>
              <a:pPr/>
              <a:t>‹#›</a:t>
            </a:fld>
            <a:endParaRPr lang="en-US" dirty="0"/>
          </a:p>
        </p:txBody>
      </p:sp>
      <p:pic>
        <p:nvPicPr>
          <p:cNvPr id="7" name="Resim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683"/>
            <a:ext cx="618682" cy="704088"/>
          </a:xfrm>
          <a:prstGeom prst="rect">
            <a:avLst/>
          </a:prstGeom>
        </p:spPr>
      </p:pic>
      <p:pic>
        <p:nvPicPr>
          <p:cNvPr id="8" name="Resim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57600" y="6362881"/>
            <a:ext cx="2133600" cy="438291"/>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FE024-AEE2-4C98-9CC2-D7E1737DD2D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FE024-AEE2-4C98-9CC2-D7E1737DD2DC}" type="slidenum">
              <a:rPr lang="en-US" smtClean="0"/>
              <a:pPr/>
              <a:t>‹#›</a:t>
            </a:fld>
            <a:endParaRPr lang="en-US"/>
          </a:p>
        </p:txBody>
      </p:sp>
      <p:sp>
        <p:nvSpPr>
          <p:cNvPr id="8" name="Footer Placeholder 4"/>
          <p:cNvSpPr txBox="1">
            <a:spLocks/>
          </p:cNvSpPr>
          <p:nvPr userDrawn="1"/>
        </p:nvSpPr>
        <p:spPr>
          <a:xfrm>
            <a:off x="2514600" y="6416675"/>
            <a:ext cx="4953000" cy="365125"/>
          </a:xfrm>
          <a:prstGeom prst="rect">
            <a:avLst/>
          </a:prstGeom>
        </p:spPr>
        <p:txBody>
          <a:bodyPr vert="horz" lIns="0" tIns="0" rIns="0" bIns="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hade val="90000"/>
                  </a:schemeClr>
                </a:solidFill>
                <a:effectLst/>
                <a:uLnTx/>
                <a:uFillTx/>
                <a:latin typeface="+mn-lt"/>
                <a:ea typeface="+mn-ea"/>
                <a:cs typeface="+mn-cs"/>
              </a:rPr>
              <a:t>TAMSAT Amat,r Uydu Teknolojileri Dernegi – ASELSAN Kasim 2017</a:t>
            </a:r>
            <a:endParaRPr kumimoji="0" lang="en-US" sz="1200" b="0" i="0" u="none" strike="noStrike" kern="1200" cap="none" spc="0" normalizeH="0" baseline="0" noProof="0" dirty="0">
              <a:ln>
                <a:noFill/>
              </a:ln>
              <a:solidFill>
                <a:schemeClr val="tx2">
                  <a:shade val="90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3FE024-AEE2-4C98-9CC2-D7E1737DD2DC}" type="slidenum">
              <a:rPr lang="en-US" smtClean="0"/>
              <a:pPr/>
              <a:t>‹#›</a:t>
            </a:fld>
            <a:endParaRPr lang="en-US"/>
          </a:p>
        </p:txBody>
      </p:sp>
      <p:sp>
        <p:nvSpPr>
          <p:cNvPr id="10" name="Footer Placeholder 4"/>
          <p:cNvSpPr txBox="1">
            <a:spLocks/>
          </p:cNvSpPr>
          <p:nvPr userDrawn="1"/>
        </p:nvSpPr>
        <p:spPr>
          <a:xfrm>
            <a:off x="2514600" y="6416675"/>
            <a:ext cx="4953000" cy="365125"/>
          </a:xfrm>
          <a:prstGeom prst="rect">
            <a:avLst/>
          </a:prstGeom>
        </p:spPr>
        <p:txBody>
          <a:bodyPr vert="horz" lIns="0" tIns="0" rIns="0" bIns="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hade val="90000"/>
                  </a:schemeClr>
                </a:solidFill>
                <a:effectLst/>
                <a:uLnTx/>
                <a:uFillTx/>
                <a:latin typeface="+mn-lt"/>
                <a:ea typeface="+mn-ea"/>
                <a:cs typeface="+mn-cs"/>
              </a:rPr>
              <a:t>TAMSAT Amat,r Uydu Teknolojileri Dernegi – ASELSAN Kasim 2017</a:t>
            </a:r>
            <a:endParaRPr kumimoji="0" lang="en-US" sz="1200" b="0" i="0" u="none" strike="noStrike" kern="1200" cap="none" spc="0" normalizeH="0" baseline="0" noProof="0" dirty="0">
              <a:ln>
                <a:noFill/>
              </a:ln>
              <a:solidFill>
                <a:schemeClr val="tx2">
                  <a:shade val="90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3FE024-AEE2-4C98-9CC2-D7E1737DD2DC}" type="slidenum">
              <a:rPr lang="en-US" smtClean="0"/>
              <a:pPr/>
              <a:t>‹#›</a:t>
            </a:fld>
            <a:endParaRPr lang="en-US"/>
          </a:p>
        </p:txBody>
      </p:sp>
      <p:sp>
        <p:nvSpPr>
          <p:cNvPr id="6" name="Footer Placeholder 4"/>
          <p:cNvSpPr txBox="1">
            <a:spLocks/>
          </p:cNvSpPr>
          <p:nvPr userDrawn="1"/>
        </p:nvSpPr>
        <p:spPr>
          <a:xfrm>
            <a:off x="2514600" y="6416675"/>
            <a:ext cx="4953000" cy="365125"/>
          </a:xfrm>
          <a:prstGeom prst="rect">
            <a:avLst/>
          </a:prstGeom>
        </p:spPr>
        <p:txBody>
          <a:bodyPr vert="horz" lIns="0" tIns="0" rIns="0" bIns="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hade val="90000"/>
                  </a:schemeClr>
                </a:solidFill>
                <a:effectLst/>
                <a:uLnTx/>
                <a:uFillTx/>
                <a:latin typeface="+mn-lt"/>
                <a:ea typeface="+mn-ea"/>
                <a:cs typeface="+mn-cs"/>
              </a:rPr>
              <a:t>TAMSAT Amat,r Uydu Teknolojileri Dernegi – ASELSAN Kasim 2017</a:t>
            </a:r>
            <a:endParaRPr kumimoji="0" lang="en-US" sz="1200" b="0" i="0" u="none" strike="noStrike" kern="1200" cap="none" spc="0" normalizeH="0" baseline="0" noProof="0" dirty="0">
              <a:ln>
                <a:noFill/>
              </a:ln>
              <a:solidFill>
                <a:schemeClr val="tx2">
                  <a:shade val="90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3FE024-AEE2-4C98-9CC2-D7E1737DD2DC}" type="slidenum">
              <a:rPr lang="en-US" smtClean="0"/>
              <a:pPr/>
              <a:t>‹#›</a:t>
            </a:fld>
            <a:endParaRPr lang="en-US"/>
          </a:p>
        </p:txBody>
      </p:sp>
      <p:sp>
        <p:nvSpPr>
          <p:cNvPr id="5" name="Footer Placeholder 4"/>
          <p:cNvSpPr txBox="1">
            <a:spLocks/>
          </p:cNvSpPr>
          <p:nvPr userDrawn="1"/>
        </p:nvSpPr>
        <p:spPr>
          <a:xfrm>
            <a:off x="2514600" y="6416675"/>
            <a:ext cx="4953000" cy="365125"/>
          </a:xfrm>
          <a:prstGeom prst="rect">
            <a:avLst/>
          </a:prstGeom>
        </p:spPr>
        <p:txBody>
          <a:bodyPr vert="horz" lIns="0" tIns="0" rIns="0" bIns="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hade val="90000"/>
                  </a:schemeClr>
                </a:solidFill>
                <a:effectLst/>
                <a:uLnTx/>
                <a:uFillTx/>
                <a:latin typeface="+mn-lt"/>
                <a:ea typeface="+mn-ea"/>
                <a:cs typeface="+mn-cs"/>
              </a:rPr>
              <a:t>TAMSAT Amat,r Uydu Teknolojileri Dernegi – ASELSAN Kasim 2017</a:t>
            </a:r>
            <a:endParaRPr kumimoji="0" lang="en-US" sz="1200" b="0" i="0" u="none" strike="noStrike" kern="1200" cap="none" spc="0" normalizeH="0" baseline="0" noProof="0" dirty="0">
              <a:ln>
                <a:noFill/>
              </a:ln>
              <a:solidFill>
                <a:schemeClr val="tx2">
                  <a:shade val="90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FE024-AEE2-4C98-9CC2-D7E1737DD2DC}" type="slidenum">
              <a:rPr lang="en-US" smtClean="0"/>
              <a:pPr/>
              <a:t>‹#›</a:t>
            </a:fld>
            <a:endParaRPr lang="en-US"/>
          </a:p>
        </p:txBody>
      </p:sp>
      <p:sp>
        <p:nvSpPr>
          <p:cNvPr id="8" name="Footer Placeholder 4"/>
          <p:cNvSpPr txBox="1">
            <a:spLocks/>
          </p:cNvSpPr>
          <p:nvPr userDrawn="1"/>
        </p:nvSpPr>
        <p:spPr>
          <a:xfrm>
            <a:off x="2514600" y="6416675"/>
            <a:ext cx="4953000" cy="365125"/>
          </a:xfrm>
          <a:prstGeom prst="rect">
            <a:avLst/>
          </a:prstGeom>
        </p:spPr>
        <p:txBody>
          <a:bodyPr vert="horz" lIns="0" tIns="0" rIns="0" bIns="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hade val="90000"/>
                  </a:schemeClr>
                </a:solidFill>
                <a:effectLst/>
                <a:uLnTx/>
                <a:uFillTx/>
                <a:latin typeface="+mn-lt"/>
                <a:ea typeface="+mn-ea"/>
                <a:cs typeface="+mn-cs"/>
              </a:rPr>
              <a:t>TAMSAT Amat,r Uydu Teknolojileri Dernegi – ASELSAN Kasim 2017</a:t>
            </a:r>
            <a:endParaRPr kumimoji="0" lang="en-US" sz="1200" b="0" i="0" u="none" strike="noStrike" kern="1200" cap="none" spc="0" normalizeH="0" baseline="0" noProof="0" dirty="0">
              <a:ln>
                <a:noFill/>
              </a:ln>
              <a:solidFill>
                <a:schemeClr val="tx2">
                  <a:shade val="90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6A35AF6-C787-4530-852B-A89A8DC65DF3}" type="datetimeFigureOut">
              <a:rPr lang="en-US" smtClean="0"/>
              <a:pPr/>
              <a:t>11/24/2017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473FE024-AEE2-4C98-9CC2-D7E1737DD2DC}"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3" name="Footer Placeholder 4"/>
          <p:cNvSpPr txBox="1">
            <a:spLocks/>
          </p:cNvSpPr>
          <p:nvPr userDrawn="1"/>
        </p:nvSpPr>
        <p:spPr>
          <a:xfrm>
            <a:off x="2514600" y="6416675"/>
            <a:ext cx="4953000" cy="365125"/>
          </a:xfrm>
          <a:prstGeom prst="rect">
            <a:avLst/>
          </a:prstGeom>
        </p:spPr>
        <p:txBody>
          <a:bodyPr vert="horz" lIns="0" tIns="0" rIns="0" bIns="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hade val="90000"/>
                  </a:schemeClr>
                </a:solidFill>
                <a:effectLst/>
                <a:uLnTx/>
                <a:uFillTx/>
                <a:latin typeface="+mn-lt"/>
                <a:ea typeface="+mn-ea"/>
                <a:cs typeface="+mn-cs"/>
              </a:rPr>
              <a:t>TAMSAT Amat,r Uydu Teknolojileri Dernegi – ASELSAN Kasim 2017</a:t>
            </a:r>
            <a:endParaRPr kumimoji="0" lang="en-US" sz="1200" b="0" i="0" u="none" strike="noStrike" kern="1200" cap="none" spc="0" normalizeH="0" baseline="0" noProof="0" dirty="0">
              <a:ln>
                <a:noFill/>
              </a:ln>
              <a:solidFill>
                <a:schemeClr val="tx2">
                  <a:shade val="90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6A35AF6-C787-4530-852B-A89A8DC65DF3}" type="datetimeFigureOut">
              <a:rPr lang="en-US" smtClean="0"/>
              <a:pPr/>
              <a:t>11/24/2017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73FE024-AEE2-4C98-9CC2-D7E1737DD2DC}"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 Id="rId9" Type="http://schemas.openxmlformats.org/officeDocument/2006/relationships/image" Target="../media/image55.jpeg"/></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 Id="rId4" Type="http://schemas.openxmlformats.org/officeDocument/2006/relationships/image" Target="../media/image90.jpeg"/></Relationships>
</file>

<file path=ppt/slides/_rels/slide5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5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5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600" y="5334000"/>
            <a:ext cx="3200400" cy="609600"/>
          </a:xfrm>
        </p:spPr>
        <p:txBody>
          <a:bodyPr>
            <a:normAutofit lnSpcReduction="10000"/>
          </a:bodyPr>
          <a:lstStyle/>
          <a:p>
            <a:pPr algn="ctr"/>
            <a:r>
              <a:rPr lang="en-US" sz="1600" b="1" dirty="0"/>
              <a:t>Burcu AYBAK</a:t>
            </a:r>
            <a:endParaRPr lang="tr-TR" sz="1600" b="1" dirty="0"/>
          </a:p>
          <a:p>
            <a:pPr algn="ctr"/>
            <a:r>
              <a:rPr lang="en-US" sz="1600" dirty="0"/>
              <a:t>General Secretary</a:t>
            </a:r>
            <a:endParaRPr lang="tr-TR" sz="1600" dirty="0"/>
          </a:p>
        </p:txBody>
      </p:sp>
      <p:sp>
        <p:nvSpPr>
          <p:cNvPr id="4" name="Subtitle 2">
            <a:extLst>
              <a:ext uri="{FF2B5EF4-FFF2-40B4-BE49-F238E27FC236}">
                <a16:creationId xmlns:a16="http://schemas.microsoft.com/office/drawing/2014/main" id="{EAEC33F8-6572-4650-8E6A-8E8DEC2AE0F0}"/>
              </a:ext>
            </a:extLst>
          </p:cNvPr>
          <p:cNvSpPr txBox="1">
            <a:spLocks/>
          </p:cNvSpPr>
          <p:nvPr/>
        </p:nvSpPr>
        <p:spPr>
          <a:xfrm>
            <a:off x="1403648" y="4221088"/>
            <a:ext cx="6400800" cy="936104"/>
          </a:xfrm>
          <a:prstGeom prst="rect">
            <a:avLst/>
          </a:prstGeom>
          <a:noFill/>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b="1" dirty="0">
                <a:solidFill>
                  <a:srgbClr val="FF0000"/>
                </a:solidFill>
              </a:rPr>
              <a:t>T</a:t>
            </a:r>
            <a:r>
              <a:rPr lang="en-US" b="1" dirty="0">
                <a:solidFill>
                  <a:schemeClr val="bg1"/>
                </a:solidFill>
              </a:rPr>
              <a:t>AMSAT </a:t>
            </a:r>
            <a:r>
              <a:rPr lang="en-US" b="1" dirty="0">
                <a:solidFill>
                  <a:srgbClr val="FF0000"/>
                </a:solidFill>
              </a:rPr>
              <a:t>Am</a:t>
            </a:r>
            <a:r>
              <a:rPr lang="en-US" b="1" dirty="0">
                <a:solidFill>
                  <a:schemeClr val="bg1"/>
                </a:solidFill>
              </a:rPr>
              <a:t>ateur</a:t>
            </a:r>
            <a:r>
              <a:rPr lang="tr-TR" b="1" dirty="0">
                <a:solidFill>
                  <a:schemeClr val="bg1"/>
                </a:solidFill>
              </a:rPr>
              <a:t> </a:t>
            </a:r>
            <a:r>
              <a:rPr lang="en-US" b="1" dirty="0">
                <a:solidFill>
                  <a:srgbClr val="FF0000"/>
                </a:solidFill>
              </a:rPr>
              <a:t>Sa</a:t>
            </a:r>
            <a:r>
              <a:rPr lang="en-US" b="1" dirty="0">
                <a:solidFill>
                  <a:schemeClr val="bg1"/>
                </a:solidFill>
              </a:rPr>
              <a:t>tellite </a:t>
            </a:r>
            <a:r>
              <a:rPr lang="en-US" b="1" dirty="0">
                <a:solidFill>
                  <a:srgbClr val="FF0000"/>
                </a:solidFill>
              </a:rPr>
              <a:t>T</a:t>
            </a:r>
            <a:r>
              <a:rPr lang="en-US" b="1" dirty="0">
                <a:solidFill>
                  <a:schemeClr val="bg1"/>
                </a:solidFill>
              </a:rPr>
              <a:t>echnologies Organization (</a:t>
            </a:r>
            <a:r>
              <a:rPr lang="tr-TR" b="1" dirty="0">
                <a:solidFill>
                  <a:schemeClr val="bg1"/>
                </a:solidFill>
              </a:rPr>
              <a:t>2010</a:t>
            </a:r>
            <a:r>
              <a:rPr lang="en-US" b="1" dirty="0">
                <a:solidFill>
                  <a:schemeClr val="bg1"/>
                </a:solidFill>
              </a:rPr>
              <a:t>)</a:t>
            </a:r>
          </a:p>
        </p:txBody>
      </p:sp>
      <p:sp>
        <p:nvSpPr>
          <p:cNvPr id="6" name="Subtitle 2"/>
          <p:cNvSpPr txBox="1">
            <a:spLocks/>
          </p:cNvSpPr>
          <p:nvPr/>
        </p:nvSpPr>
        <p:spPr>
          <a:xfrm>
            <a:off x="5257800" y="5334000"/>
            <a:ext cx="3200400" cy="6858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r>
              <a:rPr lang="tr-TR" sz="1600" b="1" dirty="0"/>
              <a:t>Barış DİNÇ</a:t>
            </a:r>
          </a:p>
          <a:p>
            <a:pPr algn="ctr"/>
            <a:r>
              <a:rPr lang="en-US" sz="1600" dirty="0"/>
              <a:t>Vice President (Engineering)</a:t>
            </a:r>
          </a:p>
        </p:txBody>
      </p:sp>
      <p:pic>
        <p:nvPicPr>
          <p:cNvPr id="2" name="Resi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3716" y="788717"/>
            <a:ext cx="2860664" cy="32555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tamsat\resim\new\4.png"/>
          <p:cNvPicPr>
            <a:picLocks noChangeAspect="1" noChangeArrowheads="1"/>
          </p:cNvPicPr>
          <p:nvPr/>
        </p:nvPicPr>
        <p:blipFill>
          <a:blip r:embed="rId3" cstate="print"/>
          <a:srcRect/>
          <a:stretch>
            <a:fillRect/>
          </a:stretch>
        </p:blipFill>
        <p:spPr bwMode="auto">
          <a:xfrm>
            <a:off x="251520" y="2060848"/>
            <a:ext cx="8474150" cy="3174526"/>
          </a:xfrm>
          <a:prstGeom prst="rect">
            <a:avLst/>
          </a:prstGeom>
          <a:noFill/>
        </p:spPr>
      </p:pic>
      <p:sp>
        <p:nvSpPr>
          <p:cNvPr id="3" name="Metin kutusu 2"/>
          <p:cNvSpPr txBox="1"/>
          <p:nvPr/>
        </p:nvSpPr>
        <p:spPr>
          <a:xfrm>
            <a:off x="2895600" y="76200"/>
            <a:ext cx="3356303" cy="523220"/>
          </a:xfrm>
          <a:prstGeom prst="rect">
            <a:avLst/>
          </a:prstGeom>
          <a:noFill/>
        </p:spPr>
        <p:txBody>
          <a:bodyPr wrap="none" rtlCol="0">
            <a:spAutoFit/>
          </a:bodyPr>
          <a:lstStyle/>
          <a:p>
            <a:r>
              <a:rPr lang="en-US" sz="2800" dirty="0">
                <a:solidFill>
                  <a:schemeClr val="tx2"/>
                </a:solidFill>
                <a:latin typeface="+mj-lt"/>
                <a:ea typeface="+mj-ea"/>
                <a:cs typeface="+mj-cs"/>
              </a:rPr>
              <a:t>ACTIVITIES in TAMSAT</a:t>
            </a:r>
          </a:p>
        </p:txBody>
      </p:sp>
      <p:sp>
        <p:nvSpPr>
          <p:cNvPr id="2" name="Slayt Numarası Yer Tutucusu 1"/>
          <p:cNvSpPr>
            <a:spLocks noGrp="1"/>
          </p:cNvSpPr>
          <p:nvPr>
            <p:ph type="sldNum" sz="quarter" idx="12"/>
          </p:nvPr>
        </p:nvSpPr>
        <p:spPr/>
        <p:txBody>
          <a:bodyPr/>
          <a:lstStyle/>
          <a:p>
            <a:fld id="{473FE024-AEE2-4C98-9CC2-D7E1737DD2DC}"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tamsat\resim\new\6.png"/>
          <p:cNvPicPr>
            <a:picLocks noChangeAspect="1" noChangeArrowheads="1"/>
          </p:cNvPicPr>
          <p:nvPr/>
        </p:nvPicPr>
        <p:blipFill>
          <a:blip r:embed="rId3" cstate="print"/>
          <a:srcRect/>
          <a:stretch>
            <a:fillRect/>
          </a:stretch>
        </p:blipFill>
        <p:spPr bwMode="auto">
          <a:xfrm>
            <a:off x="251520" y="1484784"/>
            <a:ext cx="8349183" cy="4840978"/>
          </a:xfrm>
          <a:prstGeom prst="rect">
            <a:avLst/>
          </a:prstGeom>
          <a:noFill/>
        </p:spPr>
      </p:pic>
      <p:sp>
        <p:nvSpPr>
          <p:cNvPr id="4" name="Slayt Numarası Yer Tutucusu 3"/>
          <p:cNvSpPr>
            <a:spLocks noGrp="1"/>
          </p:cNvSpPr>
          <p:nvPr>
            <p:ph type="sldNum" sz="quarter" idx="12"/>
          </p:nvPr>
        </p:nvSpPr>
        <p:spPr/>
        <p:txBody>
          <a:bodyPr/>
          <a:lstStyle/>
          <a:p>
            <a:fld id="{473FE024-AEE2-4C98-9CC2-D7E1737DD2DC}" type="slidenum">
              <a:rPr lang="en-US" smtClean="0"/>
              <a:pPr/>
              <a:t>11</a:t>
            </a:fld>
            <a:endParaRPr lang="en-US" dirty="0"/>
          </a:p>
        </p:txBody>
      </p:sp>
      <p:sp>
        <p:nvSpPr>
          <p:cNvPr id="5" name="Metin kutusu 4"/>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tamsat\resim\new\9.png"/>
          <p:cNvPicPr>
            <a:picLocks noChangeAspect="1" noChangeArrowheads="1"/>
          </p:cNvPicPr>
          <p:nvPr/>
        </p:nvPicPr>
        <p:blipFill>
          <a:blip r:embed="rId3" cstate="print"/>
          <a:srcRect/>
          <a:stretch>
            <a:fillRect/>
          </a:stretch>
        </p:blipFill>
        <p:spPr bwMode="auto">
          <a:xfrm>
            <a:off x="179512" y="980728"/>
            <a:ext cx="8621192" cy="5112568"/>
          </a:xfrm>
          <a:prstGeom prst="rect">
            <a:avLst/>
          </a:prstGeom>
          <a:noFill/>
        </p:spPr>
      </p:pic>
      <p:sp>
        <p:nvSpPr>
          <p:cNvPr id="2" name="Slayt Numarası Yer Tutucusu 1"/>
          <p:cNvSpPr>
            <a:spLocks noGrp="1"/>
          </p:cNvSpPr>
          <p:nvPr>
            <p:ph type="sldNum" sz="quarter" idx="12"/>
          </p:nvPr>
        </p:nvSpPr>
        <p:spPr/>
        <p:txBody>
          <a:bodyPr/>
          <a:lstStyle/>
          <a:p>
            <a:fld id="{473FE024-AEE2-4C98-9CC2-D7E1737DD2DC}" type="slidenum">
              <a:rPr lang="en-US" smtClean="0"/>
              <a:pPr/>
              <a:t>12</a:t>
            </a:fld>
            <a:endParaRPr lang="en-US" dirty="0"/>
          </a:p>
        </p:txBody>
      </p:sp>
      <p:sp>
        <p:nvSpPr>
          <p:cNvPr id="5" name="Metin kutusu 4"/>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tamsat\resim\new\9a.png"/>
          <p:cNvPicPr>
            <a:picLocks noChangeAspect="1" noChangeArrowheads="1"/>
          </p:cNvPicPr>
          <p:nvPr/>
        </p:nvPicPr>
        <p:blipFill>
          <a:blip r:embed="rId3" cstate="print"/>
          <a:srcRect/>
          <a:stretch>
            <a:fillRect/>
          </a:stretch>
        </p:blipFill>
        <p:spPr bwMode="auto">
          <a:xfrm>
            <a:off x="323528" y="1412776"/>
            <a:ext cx="8208912" cy="4889589"/>
          </a:xfrm>
          <a:prstGeom prst="rect">
            <a:avLst/>
          </a:prstGeom>
          <a:noFill/>
        </p:spPr>
      </p:pic>
      <p:sp>
        <p:nvSpPr>
          <p:cNvPr id="2" name="Slayt Numarası Yer Tutucusu 1"/>
          <p:cNvSpPr>
            <a:spLocks noGrp="1"/>
          </p:cNvSpPr>
          <p:nvPr>
            <p:ph type="sldNum" sz="quarter" idx="12"/>
          </p:nvPr>
        </p:nvSpPr>
        <p:spPr/>
        <p:txBody>
          <a:bodyPr/>
          <a:lstStyle/>
          <a:p>
            <a:fld id="{473FE024-AEE2-4C98-9CC2-D7E1737DD2DC}" type="slidenum">
              <a:rPr lang="en-US" smtClean="0"/>
              <a:pPr/>
              <a:t>13</a:t>
            </a:fld>
            <a:endParaRPr lang="en-US" dirty="0"/>
          </a:p>
        </p:txBody>
      </p:sp>
      <p:sp>
        <p:nvSpPr>
          <p:cNvPr id="5" name="Metin kutusu 4"/>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tamsat\resim\new\9b.png"/>
          <p:cNvPicPr>
            <a:picLocks noChangeAspect="1" noChangeArrowheads="1"/>
          </p:cNvPicPr>
          <p:nvPr/>
        </p:nvPicPr>
        <p:blipFill>
          <a:blip r:embed="rId3" cstate="print"/>
          <a:srcRect/>
          <a:stretch>
            <a:fillRect/>
          </a:stretch>
        </p:blipFill>
        <p:spPr bwMode="auto">
          <a:xfrm>
            <a:off x="251520" y="1196752"/>
            <a:ext cx="8656563" cy="5264810"/>
          </a:xfrm>
          <a:prstGeom prst="rect">
            <a:avLst/>
          </a:prstGeom>
          <a:noFill/>
        </p:spPr>
      </p:pic>
      <p:sp>
        <p:nvSpPr>
          <p:cNvPr id="2" name="Slayt Numarası Yer Tutucusu 1"/>
          <p:cNvSpPr>
            <a:spLocks noGrp="1"/>
          </p:cNvSpPr>
          <p:nvPr>
            <p:ph type="sldNum" sz="quarter" idx="12"/>
          </p:nvPr>
        </p:nvSpPr>
        <p:spPr/>
        <p:txBody>
          <a:bodyPr/>
          <a:lstStyle/>
          <a:p>
            <a:fld id="{473FE024-AEE2-4C98-9CC2-D7E1737DD2DC}" type="slidenum">
              <a:rPr lang="en-US" smtClean="0"/>
              <a:pPr/>
              <a:t>14</a:t>
            </a:fld>
            <a:endParaRPr lang="en-US" dirty="0"/>
          </a:p>
        </p:txBody>
      </p:sp>
      <p:sp>
        <p:nvSpPr>
          <p:cNvPr id="5" name="Metin kutusu 4"/>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tamsat\resim\new\9d.png"/>
          <p:cNvPicPr>
            <a:picLocks noChangeAspect="1" noChangeArrowheads="1"/>
          </p:cNvPicPr>
          <p:nvPr/>
        </p:nvPicPr>
        <p:blipFill>
          <a:blip r:embed="rId3" cstate="print"/>
          <a:srcRect/>
          <a:stretch>
            <a:fillRect/>
          </a:stretch>
        </p:blipFill>
        <p:spPr bwMode="auto">
          <a:xfrm>
            <a:off x="323528" y="1196752"/>
            <a:ext cx="8542015" cy="5170167"/>
          </a:xfrm>
          <a:prstGeom prst="rect">
            <a:avLst/>
          </a:prstGeom>
          <a:noFill/>
        </p:spPr>
      </p:pic>
      <p:sp>
        <p:nvSpPr>
          <p:cNvPr id="2" name="Slayt Numarası Yer Tutucusu 1"/>
          <p:cNvSpPr>
            <a:spLocks noGrp="1"/>
          </p:cNvSpPr>
          <p:nvPr>
            <p:ph type="sldNum" sz="quarter" idx="12"/>
          </p:nvPr>
        </p:nvSpPr>
        <p:spPr/>
        <p:txBody>
          <a:bodyPr/>
          <a:lstStyle/>
          <a:p>
            <a:fld id="{473FE024-AEE2-4C98-9CC2-D7E1737DD2DC}" type="slidenum">
              <a:rPr lang="en-US" smtClean="0"/>
              <a:pPr/>
              <a:t>15</a:t>
            </a:fld>
            <a:endParaRPr lang="en-US" dirty="0"/>
          </a:p>
        </p:txBody>
      </p:sp>
      <p:sp>
        <p:nvSpPr>
          <p:cNvPr id="5" name="Metin kutusu 4"/>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tamsat\resim\new\9c.png"/>
          <p:cNvPicPr>
            <a:picLocks noChangeAspect="1" noChangeArrowheads="1"/>
          </p:cNvPicPr>
          <p:nvPr/>
        </p:nvPicPr>
        <p:blipFill>
          <a:blip r:embed="rId3" cstate="print"/>
          <a:srcRect/>
          <a:stretch>
            <a:fillRect/>
          </a:stretch>
        </p:blipFill>
        <p:spPr bwMode="auto">
          <a:xfrm>
            <a:off x="251520" y="1124744"/>
            <a:ext cx="8618463" cy="5210175"/>
          </a:xfrm>
          <a:prstGeom prst="rect">
            <a:avLst/>
          </a:prstGeom>
          <a:noFill/>
        </p:spPr>
      </p:pic>
      <p:sp>
        <p:nvSpPr>
          <p:cNvPr id="2" name="Slayt Numarası Yer Tutucusu 1"/>
          <p:cNvSpPr>
            <a:spLocks noGrp="1"/>
          </p:cNvSpPr>
          <p:nvPr>
            <p:ph type="sldNum" sz="quarter" idx="12"/>
          </p:nvPr>
        </p:nvSpPr>
        <p:spPr/>
        <p:txBody>
          <a:bodyPr/>
          <a:lstStyle/>
          <a:p>
            <a:fld id="{473FE024-AEE2-4C98-9CC2-D7E1737DD2DC}" type="slidenum">
              <a:rPr lang="en-US" smtClean="0"/>
              <a:pPr/>
              <a:t>16</a:t>
            </a:fld>
            <a:endParaRPr lang="en-US" dirty="0"/>
          </a:p>
        </p:txBody>
      </p:sp>
      <p:sp>
        <p:nvSpPr>
          <p:cNvPr id="5" name="Metin kutusu 4"/>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tamsat\karton2.jpg"/>
          <p:cNvPicPr>
            <a:picLocks noChangeAspect="1" noChangeArrowheads="1"/>
          </p:cNvPicPr>
          <p:nvPr/>
        </p:nvPicPr>
        <p:blipFill>
          <a:blip r:embed="rId3" cstate="print"/>
          <a:srcRect/>
          <a:stretch>
            <a:fillRect/>
          </a:stretch>
        </p:blipFill>
        <p:spPr bwMode="auto">
          <a:xfrm>
            <a:off x="179512" y="3284984"/>
            <a:ext cx="2957723" cy="2369815"/>
          </a:xfrm>
          <a:prstGeom prst="rect">
            <a:avLst/>
          </a:prstGeom>
          <a:noFill/>
        </p:spPr>
      </p:pic>
      <p:pic>
        <p:nvPicPr>
          <p:cNvPr id="11269" name="Picture 5" descr="C:\tamsat\karton3.jpg"/>
          <p:cNvPicPr>
            <a:picLocks noChangeAspect="1" noChangeArrowheads="1"/>
          </p:cNvPicPr>
          <p:nvPr/>
        </p:nvPicPr>
        <p:blipFill>
          <a:blip r:embed="rId4" cstate="print"/>
          <a:srcRect/>
          <a:stretch>
            <a:fillRect/>
          </a:stretch>
        </p:blipFill>
        <p:spPr bwMode="auto">
          <a:xfrm>
            <a:off x="2423622" y="4043759"/>
            <a:ext cx="3312368" cy="2131319"/>
          </a:xfrm>
          <a:prstGeom prst="rect">
            <a:avLst/>
          </a:prstGeom>
          <a:noFill/>
        </p:spPr>
      </p:pic>
      <p:pic>
        <p:nvPicPr>
          <p:cNvPr id="11270" name="Picture 6" descr="C:\tamsat\karton4.jpg"/>
          <p:cNvPicPr>
            <a:picLocks noChangeAspect="1" noChangeArrowheads="1"/>
          </p:cNvPicPr>
          <p:nvPr/>
        </p:nvPicPr>
        <p:blipFill>
          <a:blip r:embed="rId5" cstate="print"/>
          <a:srcRect/>
          <a:stretch>
            <a:fillRect/>
          </a:stretch>
        </p:blipFill>
        <p:spPr bwMode="auto">
          <a:xfrm>
            <a:off x="7164288" y="1052736"/>
            <a:ext cx="1736322" cy="2315096"/>
          </a:xfrm>
          <a:prstGeom prst="rect">
            <a:avLst/>
          </a:prstGeom>
          <a:noFill/>
        </p:spPr>
      </p:pic>
      <p:pic>
        <p:nvPicPr>
          <p:cNvPr id="11271" name="Picture 7" descr="C:\tamsat\karton5.jpg"/>
          <p:cNvPicPr>
            <a:picLocks noChangeAspect="1" noChangeArrowheads="1"/>
          </p:cNvPicPr>
          <p:nvPr/>
        </p:nvPicPr>
        <p:blipFill>
          <a:blip r:embed="rId6" cstate="print"/>
          <a:srcRect/>
          <a:stretch>
            <a:fillRect/>
          </a:stretch>
        </p:blipFill>
        <p:spPr bwMode="auto">
          <a:xfrm>
            <a:off x="637139" y="571103"/>
            <a:ext cx="1602284" cy="1201713"/>
          </a:xfrm>
          <a:prstGeom prst="rect">
            <a:avLst/>
          </a:prstGeom>
          <a:noFill/>
        </p:spPr>
      </p:pic>
      <p:pic>
        <p:nvPicPr>
          <p:cNvPr id="11273" name="Picture 9" descr="C:\tamsat\karton7.jpg"/>
          <p:cNvPicPr>
            <a:picLocks noChangeAspect="1" noChangeArrowheads="1"/>
          </p:cNvPicPr>
          <p:nvPr/>
        </p:nvPicPr>
        <p:blipFill>
          <a:blip r:embed="rId7" cstate="print"/>
          <a:srcRect/>
          <a:stretch>
            <a:fillRect/>
          </a:stretch>
        </p:blipFill>
        <p:spPr bwMode="auto">
          <a:xfrm>
            <a:off x="5488932" y="3886200"/>
            <a:ext cx="3528740" cy="2414981"/>
          </a:xfrm>
          <a:prstGeom prst="rect">
            <a:avLst/>
          </a:prstGeom>
          <a:noFill/>
        </p:spPr>
      </p:pic>
      <p:pic>
        <p:nvPicPr>
          <p:cNvPr id="11266" name="Picture 2" descr="C:\tamsat\karton8.jpg"/>
          <p:cNvPicPr>
            <a:picLocks noChangeAspect="1" noChangeArrowheads="1"/>
          </p:cNvPicPr>
          <p:nvPr/>
        </p:nvPicPr>
        <p:blipFill>
          <a:blip r:embed="rId8" cstate="print"/>
          <a:srcRect/>
          <a:stretch>
            <a:fillRect/>
          </a:stretch>
        </p:blipFill>
        <p:spPr bwMode="auto">
          <a:xfrm>
            <a:off x="0" y="1772816"/>
            <a:ext cx="2402840" cy="1595636"/>
          </a:xfrm>
          <a:prstGeom prst="rect">
            <a:avLst/>
          </a:prstGeom>
          <a:noFill/>
        </p:spPr>
      </p:pic>
      <p:sp>
        <p:nvSpPr>
          <p:cNvPr id="2" name="Slayt Numarası Yer Tutucusu 1"/>
          <p:cNvSpPr>
            <a:spLocks noGrp="1"/>
          </p:cNvSpPr>
          <p:nvPr>
            <p:ph type="sldNum" sz="quarter" idx="12"/>
          </p:nvPr>
        </p:nvSpPr>
        <p:spPr/>
        <p:txBody>
          <a:bodyPr/>
          <a:lstStyle/>
          <a:p>
            <a:fld id="{473FE024-AEE2-4C98-9CC2-D7E1737DD2DC}" type="slidenum">
              <a:rPr lang="en-US" smtClean="0"/>
              <a:pPr/>
              <a:t>17</a:t>
            </a:fld>
            <a:endParaRPr lang="en-US" dirty="0"/>
          </a:p>
        </p:txBody>
      </p:sp>
      <p:pic>
        <p:nvPicPr>
          <p:cNvPr id="11267" name="Picture 3" descr="C:\tamsat\karton1.jpg"/>
          <p:cNvPicPr>
            <a:picLocks noChangeAspect="1" noChangeArrowheads="1"/>
          </p:cNvPicPr>
          <p:nvPr/>
        </p:nvPicPr>
        <p:blipFill>
          <a:blip r:embed="rId9" cstate="print"/>
          <a:srcRect/>
          <a:stretch>
            <a:fillRect/>
          </a:stretch>
        </p:blipFill>
        <p:spPr bwMode="auto">
          <a:xfrm>
            <a:off x="3275856" y="3284984"/>
            <a:ext cx="1996132" cy="1517551"/>
          </a:xfrm>
          <a:prstGeom prst="rect">
            <a:avLst/>
          </a:prstGeom>
          <a:noFill/>
        </p:spPr>
      </p:pic>
      <p:pic>
        <p:nvPicPr>
          <p:cNvPr id="11272" name="Picture 8" descr="C:\tamsat\karton6.jpg"/>
          <p:cNvPicPr>
            <a:picLocks noChangeAspect="1" noChangeArrowheads="1"/>
          </p:cNvPicPr>
          <p:nvPr/>
        </p:nvPicPr>
        <p:blipFill>
          <a:blip r:embed="rId10" cstate="print"/>
          <a:srcRect/>
          <a:stretch>
            <a:fillRect/>
          </a:stretch>
        </p:blipFill>
        <p:spPr bwMode="auto">
          <a:xfrm>
            <a:off x="2239423" y="466180"/>
            <a:ext cx="4648200" cy="3219450"/>
          </a:xfrm>
          <a:prstGeom prst="rect">
            <a:avLst/>
          </a:prstGeom>
          <a:noFill/>
        </p:spPr>
      </p:pic>
      <p:sp>
        <p:nvSpPr>
          <p:cNvPr id="12" name="Metin kutusu 11"/>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tamsat\resim\new\5.png"/>
          <p:cNvPicPr>
            <a:picLocks noChangeAspect="1" noChangeArrowheads="1"/>
          </p:cNvPicPr>
          <p:nvPr/>
        </p:nvPicPr>
        <p:blipFill>
          <a:blip r:embed="rId3" cstate="print"/>
          <a:srcRect/>
          <a:stretch>
            <a:fillRect/>
          </a:stretch>
        </p:blipFill>
        <p:spPr bwMode="auto">
          <a:xfrm>
            <a:off x="611560" y="2132856"/>
            <a:ext cx="7779593" cy="3392265"/>
          </a:xfrm>
          <a:prstGeom prst="rect">
            <a:avLst/>
          </a:prstGeom>
          <a:noFill/>
        </p:spPr>
      </p:pic>
      <p:sp>
        <p:nvSpPr>
          <p:cNvPr id="2" name="Slayt Numarası Yer Tutucusu 1"/>
          <p:cNvSpPr>
            <a:spLocks noGrp="1"/>
          </p:cNvSpPr>
          <p:nvPr>
            <p:ph type="sldNum" sz="quarter" idx="12"/>
          </p:nvPr>
        </p:nvSpPr>
        <p:spPr/>
        <p:txBody>
          <a:bodyPr/>
          <a:lstStyle/>
          <a:p>
            <a:fld id="{473FE024-AEE2-4C98-9CC2-D7E1737DD2DC}" type="slidenum">
              <a:rPr lang="en-US" smtClean="0"/>
              <a:pPr/>
              <a:t>18</a:t>
            </a:fld>
            <a:endParaRPr lang="en-US" dirty="0"/>
          </a:p>
        </p:txBody>
      </p:sp>
      <p:sp>
        <p:nvSpPr>
          <p:cNvPr id="5" name="Metin kutusu 4"/>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tamsat\resim\new\2.png"/>
          <p:cNvPicPr>
            <a:picLocks noChangeAspect="1" noChangeArrowheads="1"/>
          </p:cNvPicPr>
          <p:nvPr/>
        </p:nvPicPr>
        <p:blipFill>
          <a:blip r:embed="rId3" cstate="print"/>
          <a:srcRect/>
          <a:stretch>
            <a:fillRect/>
          </a:stretch>
        </p:blipFill>
        <p:spPr bwMode="auto">
          <a:xfrm>
            <a:off x="683568" y="2492896"/>
            <a:ext cx="7420199" cy="2836626"/>
          </a:xfrm>
          <a:prstGeom prst="rect">
            <a:avLst/>
          </a:prstGeom>
          <a:noFill/>
        </p:spPr>
      </p:pic>
      <p:sp>
        <p:nvSpPr>
          <p:cNvPr id="4" name="Slayt Numarası Yer Tutucusu 3"/>
          <p:cNvSpPr>
            <a:spLocks noGrp="1"/>
          </p:cNvSpPr>
          <p:nvPr>
            <p:ph type="sldNum" sz="quarter" idx="12"/>
          </p:nvPr>
        </p:nvSpPr>
        <p:spPr/>
        <p:txBody>
          <a:bodyPr/>
          <a:lstStyle/>
          <a:p>
            <a:fld id="{473FE024-AEE2-4C98-9CC2-D7E1737DD2DC}" type="slidenum">
              <a:rPr lang="en-US" smtClean="0"/>
              <a:pPr/>
              <a:t>19</a:t>
            </a:fld>
            <a:endParaRPr lang="en-US" dirty="0"/>
          </a:p>
        </p:txBody>
      </p:sp>
      <p:sp>
        <p:nvSpPr>
          <p:cNvPr id="5" name="Metin kutusu 4"/>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SAT-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762000"/>
            <a:ext cx="3810000" cy="1152526"/>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4"/>
          <a:stretch>
            <a:fillRect/>
          </a:stretch>
        </p:blipFill>
        <p:spPr>
          <a:xfrm>
            <a:off x="6172200" y="4450341"/>
            <a:ext cx="2362200" cy="1554079"/>
          </a:xfrm>
          <a:prstGeom prst="rect">
            <a:avLst/>
          </a:prstGeom>
        </p:spPr>
      </p:pic>
      <p:sp>
        <p:nvSpPr>
          <p:cNvPr id="5" name="Dikdörtgen 4"/>
          <p:cNvSpPr/>
          <p:nvPr/>
        </p:nvSpPr>
        <p:spPr>
          <a:xfrm>
            <a:off x="381000" y="2239818"/>
            <a:ext cx="8648700" cy="2031325"/>
          </a:xfrm>
          <a:prstGeom prst="rect">
            <a:avLst/>
          </a:prstGeom>
        </p:spPr>
        <p:txBody>
          <a:bodyPr wrap="square">
            <a:spAutoFit/>
          </a:bodyPr>
          <a:lstStyle/>
          <a:p>
            <a:pPr algn="just"/>
            <a:r>
              <a:rPr lang="en-US" dirty="0">
                <a:solidFill>
                  <a:srgbClr val="3A3A3A"/>
                </a:solidFill>
                <a:latin typeface="Source Sans Pro"/>
              </a:rPr>
              <a:t>The </a:t>
            </a:r>
            <a:r>
              <a:rPr lang="en-US" b="1" dirty="0">
                <a:solidFill>
                  <a:srgbClr val="3A3A3A"/>
                </a:solidFill>
                <a:latin typeface="Source Sans Pro"/>
              </a:rPr>
              <a:t>Radio Amateur Satellite Corporation </a:t>
            </a:r>
            <a:r>
              <a:rPr lang="en-US" dirty="0">
                <a:solidFill>
                  <a:srgbClr val="3A3A3A"/>
                </a:solidFill>
                <a:latin typeface="Source Sans Pro"/>
              </a:rPr>
              <a:t>(as AMSAT is officially known) was first formed in the District of Columbia in 1969 as an educational organization. Its goal was to foster Amateur Radio’s participation in space research and communication. AMSAT was founded to continue the efforts, begun in 1961, by Project </a:t>
            </a:r>
            <a:r>
              <a:rPr lang="en-US" b="1" dirty="0">
                <a:solidFill>
                  <a:srgbClr val="3A3A3A"/>
                </a:solidFill>
                <a:latin typeface="Source Sans Pro"/>
              </a:rPr>
              <a:t>OSCAR</a:t>
            </a:r>
            <a:r>
              <a:rPr lang="en-US" dirty="0">
                <a:solidFill>
                  <a:srgbClr val="3A3A3A"/>
                </a:solidFill>
                <a:latin typeface="Source Sans Pro"/>
              </a:rPr>
              <a:t> , a west coast USA-based group which built and launched the very first Amateur Radio satellite, OSCAR, on December 12, 1961, barely four years after the launch of Russia’s first Sputnik.</a:t>
            </a:r>
            <a:endParaRPr lang="en-US" dirty="0"/>
          </a:p>
        </p:txBody>
      </p:sp>
      <p:pic>
        <p:nvPicPr>
          <p:cNvPr id="1030" name="Picture 6" descr="OSCAR 1 in the Smithsonian National Air &amp; Space Muse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2692" y="4271143"/>
            <a:ext cx="1543208" cy="19124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putnik ile ilgili görsel sonuc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4237181"/>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Slayt Numarası Yer Tutucusu 6"/>
          <p:cNvSpPr>
            <a:spLocks noGrp="1"/>
          </p:cNvSpPr>
          <p:nvPr>
            <p:ph type="sldNum" sz="quarter" idx="12"/>
          </p:nvPr>
        </p:nvSpPr>
        <p:spPr/>
        <p:txBody>
          <a:bodyPr/>
          <a:lstStyle/>
          <a:p>
            <a:fld id="{473FE024-AEE2-4C98-9CC2-D7E1737DD2DC}" type="slidenum">
              <a:rPr lang="en-US" smtClean="0"/>
              <a:pPr/>
              <a:t>2</a:t>
            </a:fld>
            <a:endParaRPr lang="en-US" dirty="0"/>
          </a:p>
        </p:txBody>
      </p:sp>
    </p:spTree>
    <p:extLst>
      <p:ext uri="{BB962C8B-B14F-4D97-AF65-F5344CB8AC3E}">
        <p14:creationId xmlns:p14="http://schemas.microsoft.com/office/powerpoint/2010/main" val="2378557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p:cNvSpPr>
            <a:spLocks noGrp="1"/>
          </p:cNvSpPr>
          <p:nvPr>
            <p:ph type="sldNum" sz="quarter" idx="12"/>
          </p:nvPr>
        </p:nvSpPr>
        <p:spPr/>
        <p:txBody>
          <a:bodyPr/>
          <a:lstStyle/>
          <a:p>
            <a:fld id="{473FE024-AEE2-4C98-9CC2-D7E1737DD2DC}" type="slidenum">
              <a:rPr lang="en-US" smtClean="0"/>
              <a:pPr/>
              <a:t>20</a:t>
            </a:fld>
            <a:endParaRPr lang="en-US" dirty="0"/>
          </a:p>
        </p:txBody>
      </p:sp>
      <p:pic>
        <p:nvPicPr>
          <p:cNvPr id="3" name="Resim 2">
            <a:extLst>
              <a:ext uri="{FF2B5EF4-FFF2-40B4-BE49-F238E27FC236}">
                <a16:creationId xmlns:a16="http://schemas.microsoft.com/office/drawing/2014/main" id="{78D9F0A2-7274-45EF-A1F4-24190C0E95BB}"/>
              </a:ext>
            </a:extLst>
          </p:cNvPr>
          <p:cNvPicPr>
            <a:picLocks noChangeAspect="1"/>
          </p:cNvPicPr>
          <p:nvPr/>
        </p:nvPicPr>
        <p:blipFill>
          <a:blip r:embed="rId3"/>
          <a:stretch>
            <a:fillRect/>
          </a:stretch>
        </p:blipFill>
        <p:spPr>
          <a:xfrm>
            <a:off x="0" y="-22302"/>
            <a:ext cx="9144000" cy="6346902"/>
          </a:xfrm>
          <a:prstGeom prst="rect">
            <a:avLst/>
          </a:prstGeom>
        </p:spPr>
      </p:pic>
    </p:spTree>
    <p:extLst>
      <p:ext uri="{BB962C8B-B14F-4D97-AF65-F5344CB8AC3E}">
        <p14:creationId xmlns:p14="http://schemas.microsoft.com/office/powerpoint/2010/main" val="166095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ayt Numarası Yer Tutucusu 20"/>
          <p:cNvSpPr>
            <a:spLocks noGrp="1"/>
          </p:cNvSpPr>
          <p:nvPr>
            <p:ph type="sldNum" sz="quarter" idx="12"/>
          </p:nvPr>
        </p:nvSpPr>
        <p:spPr/>
        <p:txBody>
          <a:bodyPr/>
          <a:lstStyle/>
          <a:p>
            <a:fld id="{473FE024-AEE2-4C98-9CC2-D7E1737DD2DC}" type="slidenum">
              <a:rPr lang="en-US" smtClean="0"/>
              <a:pPr/>
              <a:t>21</a:t>
            </a:fld>
            <a:endParaRPr lang="en-US" dirty="0"/>
          </a:p>
        </p:txBody>
      </p:sp>
      <p:sp>
        <p:nvSpPr>
          <p:cNvPr id="23" name="Metin kutusu 22"/>
          <p:cNvSpPr txBox="1"/>
          <p:nvPr/>
        </p:nvSpPr>
        <p:spPr>
          <a:xfrm>
            <a:off x="2895600" y="76200"/>
            <a:ext cx="2565702" cy="523220"/>
          </a:xfrm>
          <a:prstGeom prst="rect">
            <a:avLst/>
          </a:prstGeom>
          <a:noFill/>
        </p:spPr>
        <p:txBody>
          <a:bodyPr wrap="none" rtlCol="0">
            <a:spAutoFit/>
          </a:bodyPr>
          <a:lstStyle/>
          <a:p>
            <a:r>
              <a:rPr lang="en-US" sz="2800" dirty="0">
                <a:solidFill>
                  <a:schemeClr val="tx2"/>
                </a:solidFill>
                <a:latin typeface="+mj-lt"/>
                <a:ea typeface="+mj-ea"/>
                <a:cs typeface="+mj-cs"/>
              </a:rPr>
              <a:t>TAMSAT in Press</a:t>
            </a:r>
          </a:p>
        </p:txBody>
      </p:sp>
      <p:pic>
        <p:nvPicPr>
          <p:cNvPr id="20" name="Resim 19">
            <a:extLst>
              <a:ext uri="{FF2B5EF4-FFF2-40B4-BE49-F238E27FC236}">
                <a16:creationId xmlns:a16="http://schemas.microsoft.com/office/drawing/2014/main" id="{044DCE4A-CDE2-4366-89B3-7851F3894F7F}"/>
              </a:ext>
            </a:extLst>
          </p:cNvPr>
          <p:cNvPicPr>
            <a:picLocks noChangeAspect="1"/>
          </p:cNvPicPr>
          <p:nvPr/>
        </p:nvPicPr>
        <p:blipFill>
          <a:blip r:embed="rId3"/>
          <a:stretch>
            <a:fillRect/>
          </a:stretch>
        </p:blipFill>
        <p:spPr>
          <a:xfrm>
            <a:off x="50122" y="620192"/>
            <a:ext cx="9074828" cy="601873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63C4615-A84F-4E51-A09E-B8E7FF62839D}"/>
              </a:ext>
            </a:extLst>
          </p:cNvPr>
          <p:cNvSpPr>
            <a:spLocks noGrp="1"/>
          </p:cNvSpPr>
          <p:nvPr>
            <p:ph type="title"/>
          </p:nvPr>
        </p:nvSpPr>
        <p:spPr>
          <a:xfrm>
            <a:off x="228600" y="1143000"/>
            <a:ext cx="8229600" cy="348648"/>
          </a:xfrm>
        </p:spPr>
        <p:txBody>
          <a:bodyPr>
            <a:noAutofit/>
          </a:bodyPr>
          <a:lstStyle/>
          <a:p>
            <a:r>
              <a:rPr lang="en-US" sz="3200" dirty="0"/>
              <a:t>What is CUBESAT</a:t>
            </a:r>
            <a:r>
              <a:rPr lang="tr-TR" sz="3200" dirty="0"/>
              <a:t>?</a:t>
            </a:r>
          </a:p>
        </p:txBody>
      </p:sp>
      <p:pic>
        <p:nvPicPr>
          <p:cNvPr id="4" name="Resim 3">
            <a:extLst>
              <a:ext uri="{FF2B5EF4-FFF2-40B4-BE49-F238E27FC236}">
                <a16:creationId xmlns:a16="http://schemas.microsoft.com/office/drawing/2014/main" id="{ADAC176D-9FDD-4AB5-BB20-04D477D92CBA}"/>
              </a:ext>
            </a:extLst>
          </p:cNvPr>
          <p:cNvPicPr>
            <a:picLocks noChangeAspect="1"/>
          </p:cNvPicPr>
          <p:nvPr/>
        </p:nvPicPr>
        <p:blipFill>
          <a:blip r:embed="rId2"/>
          <a:stretch>
            <a:fillRect/>
          </a:stretch>
        </p:blipFill>
        <p:spPr>
          <a:xfrm>
            <a:off x="276346" y="1617070"/>
            <a:ext cx="8410454" cy="4739280"/>
          </a:xfrm>
          <a:prstGeom prst="rect">
            <a:avLst/>
          </a:prstGeom>
        </p:spPr>
      </p:pic>
      <p:sp>
        <p:nvSpPr>
          <p:cNvPr id="3" name="Slayt Numarası Yer Tutucusu 2"/>
          <p:cNvSpPr>
            <a:spLocks noGrp="1"/>
          </p:cNvSpPr>
          <p:nvPr>
            <p:ph type="sldNum" sz="quarter" idx="12"/>
          </p:nvPr>
        </p:nvSpPr>
        <p:spPr/>
        <p:txBody>
          <a:bodyPr/>
          <a:lstStyle/>
          <a:p>
            <a:fld id="{473FE024-AEE2-4C98-9CC2-D7E1737DD2DC}" type="slidenum">
              <a:rPr lang="en-US" smtClean="0"/>
              <a:pPr/>
              <a:t>22</a:t>
            </a:fld>
            <a:endParaRPr lang="en-US" dirty="0"/>
          </a:p>
        </p:txBody>
      </p:sp>
    </p:spTree>
    <p:extLst>
      <p:ext uri="{BB962C8B-B14F-4D97-AF65-F5344CB8AC3E}">
        <p14:creationId xmlns:p14="http://schemas.microsoft.com/office/powerpoint/2010/main" val="1986237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FEB2B0A7-500F-4C3F-BF00-AC7090972AF9}"/>
              </a:ext>
            </a:extLst>
          </p:cNvPr>
          <p:cNvPicPr>
            <a:picLocks noChangeAspect="1"/>
          </p:cNvPicPr>
          <p:nvPr/>
        </p:nvPicPr>
        <p:blipFill>
          <a:blip r:embed="rId2"/>
          <a:stretch>
            <a:fillRect/>
          </a:stretch>
        </p:blipFill>
        <p:spPr>
          <a:xfrm>
            <a:off x="2209800" y="1491648"/>
            <a:ext cx="4785320" cy="4654130"/>
          </a:xfrm>
          <a:prstGeom prst="rect">
            <a:avLst/>
          </a:prstGeom>
        </p:spPr>
      </p:pic>
      <p:sp>
        <p:nvSpPr>
          <p:cNvPr id="4" name="Unvan 1">
            <a:extLst>
              <a:ext uri="{FF2B5EF4-FFF2-40B4-BE49-F238E27FC236}">
                <a16:creationId xmlns:a16="http://schemas.microsoft.com/office/drawing/2014/main" id="{563C4615-A84F-4E51-A09E-B8E7FF62839D}"/>
              </a:ext>
            </a:extLst>
          </p:cNvPr>
          <p:cNvSpPr txBox="1">
            <a:spLocks/>
          </p:cNvSpPr>
          <p:nvPr/>
        </p:nvSpPr>
        <p:spPr>
          <a:xfrm>
            <a:off x="228600" y="1143000"/>
            <a:ext cx="8229600" cy="348648"/>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200" dirty="0"/>
              <a:t>What is </a:t>
            </a:r>
            <a:r>
              <a:rPr lang="tr-TR" sz="3200" dirty="0" err="1"/>
              <a:t>Satellite</a:t>
            </a:r>
            <a:r>
              <a:rPr lang="tr-TR" sz="3200" dirty="0"/>
              <a:t> </a:t>
            </a:r>
            <a:r>
              <a:rPr lang="tr-TR" sz="3200" dirty="0" err="1"/>
              <a:t>Communication</a:t>
            </a:r>
            <a:r>
              <a:rPr lang="tr-TR" sz="3200" dirty="0"/>
              <a:t>?</a:t>
            </a:r>
          </a:p>
        </p:txBody>
      </p:sp>
      <p:sp>
        <p:nvSpPr>
          <p:cNvPr id="6" name="Slayt Numarası Yer Tutucusu 5"/>
          <p:cNvSpPr>
            <a:spLocks noGrp="1"/>
          </p:cNvSpPr>
          <p:nvPr>
            <p:ph type="sldNum" sz="quarter" idx="12"/>
          </p:nvPr>
        </p:nvSpPr>
        <p:spPr/>
        <p:txBody>
          <a:bodyPr/>
          <a:lstStyle/>
          <a:p>
            <a:fld id="{473FE024-AEE2-4C98-9CC2-D7E1737DD2DC}" type="slidenum">
              <a:rPr lang="en-US" smtClean="0"/>
              <a:pPr/>
              <a:t>23</a:t>
            </a:fld>
            <a:endParaRPr lang="en-US" dirty="0"/>
          </a:p>
        </p:txBody>
      </p:sp>
    </p:spTree>
    <p:extLst>
      <p:ext uri="{BB962C8B-B14F-4D97-AF65-F5344CB8AC3E}">
        <p14:creationId xmlns:p14="http://schemas.microsoft.com/office/powerpoint/2010/main" val="929133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DD0CE843-68A0-4495-973A-EDE86AFD15EE}"/>
              </a:ext>
            </a:extLst>
          </p:cNvPr>
          <p:cNvPicPr>
            <a:picLocks noChangeAspect="1"/>
          </p:cNvPicPr>
          <p:nvPr/>
        </p:nvPicPr>
        <p:blipFill>
          <a:blip r:embed="rId2"/>
          <a:stretch>
            <a:fillRect/>
          </a:stretch>
        </p:blipFill>
        <p:spPr>
          <a:xfrm>
            <a:off x="5638800" y="4765892"/>
            <a:ext cx="3438525" cy="1714500"/>
          </a:xfrm>
          <a:prstGeom prst="rect">
            <a:avLst/>
          </a:prstGeom>
        </p:spPr>
      </p:pic>
      <p:pic>
        <p:nvPicPr>
          <p:cNvPr id="4" name="Resim 3">
            <a:extLst>
              <a:ext uri="{FF2B5EF4-FFF2-40B4-BE49-F238E27FC236}">
                <a16:creationId xmlns:a16="http://schemas.microsoft.com/office/drawing/2014/main" id="{34F5796B-80DE-4B4B-8026-139EFE5D62EF}"/>
              </a:ext>
            </a:extLst>
          </p:cNvPr>
          <p:cNvPicPr>
            <a:picLocks noChangeAspect="1"/>
          </p:cNvPicPr>
          <p:nvPr/>
        </p:nvPicPr>
        <p:blipFill>
          <a:blip r:embed="rId3"/>
          <a:stretch>
            <a:fillRect/>
          </a:stretch>
        </p:blipFill>
        <p:spPr>
          <a:xfrm>
            <a:off x="971600" y="1030393"/>
            <a:ext cx="7362825" cy="2609850"/>
          </a:xfrm>
          <a:prstGeom prst="rect">
            <a:avLst/>
          </a:prstGeom>
        </p:spPr>
      </p:pic>
      <p:pic>
        <p:nvPicPr>
          <p:cNvPr id="5" name="Resim 4">
            <a:extLst>
              <a:ext uri="{FF2B5EF4-FFF2-40B4-BE49-F238E27FC236}">
                <a16:creationId xmlns:a16="http://schemas.microsoft.com/office/drawing/2014/main" id="{C6F7483C-30C2-4E5B-A6B4-E74502E652B5}"/>
              </a:ext>
            </a:extLst>
          </p:cNvPr>
          <p:cNvPicPr>
            <a:picLocks noChangeAspect="1"/>
          </p:cNvPicPr>
          <p:nvPr/>
        </p:nvPicPr>
        <p:blipFill>
          <a:blip r:embed="rId4"/>
          <a:stretch>
            <a:fillRect/>
          </a:stretch>
        </p:blipFill>
        <p:spPr>
          <a:xfrm>
            <a:off x="179512" y="3222271"/>
            <a:ext cx="3124200" cy="1676400"/>
          </a:xfrm>
          <a:prstGeom prst="rect">
            <a:avLst/>
          </a:prstGeom>
        </p:spPr>
      </p:pic>
      <p:pic>
        <p:nvPicPr>
          <p:cNvPr id="6" name="Resim 5">
            <a:extLst>
              <a:ext uri="{FF2B5EF4-FFF2-40B4-BE49-F238E27FC236}">
                <a16:creationId xmlns:a16="http://schemas.microsoft.com/office/drawing/2014/main" id="{8D767253-9D80-4F9B-AED2-EFBDE889C9AD}"/>
              </a:ext>
            </a:extLst>
          </p:cNvPr>
          <p:cNvPicPr>
            <a:picLocks noChangeAspect="1"/>
          </p:cNvPicPr>
          <p:nvPr/>
        </p:nvPicPr>
        <p:blipFill>
          <a:blip r:embed="rId5"/>
          <a:stretch>
            <a:fillRect/>
          </a:stretch>
        </p:blipFill>
        <p:spPr>
          <a:xfrm>
            <a:off x="809165" y="4898671"/>
            <a:ext cx="2772235" cy="1705345"/>
          </a:xfrm>
          <a:prstGeom prst="rect">
            <a:avLst/>
          </a:prstGeom>
        </p:spPr>
      </p:pic>
      <p:sp>
        <p:nvSpPr>
          <p:cNvPr id="7" name="Ok: Sağ 6">
            <a:extLst>
              <a:ext uri="{FF2B5EF4-FFF2-40B4-BE49-F238E27FC236}">
                <a16:creationId xmlns:a16="http://schemas.microsoft.com/office/drawing/2014/main" id="{625C8B03-D11C-48EF-90E8-38FF1A8C44C9}"/>
              </a:ext>
            </a:extLst>
          </p:cNvPr>
          <p:cNvSpPr/>
          <p:nvPr/>
        </p:nvSpPr>
        <p:spPr>
          <a:xfrm>
            <a:off x="4113969" y="538082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Unvan 1">
            <a:extLst>
              <a:ext uri="{FF2B5EF4-FFF2-40B4-BE49-F238E27FC236}">
                <a16:creationId xmlns:a16="http://schemas.microsoft.com/office/drawing/2014/main" id="{563C4615-A84F-4E51-A09E-B8E7FF62839D}"/>
              </a:ext>
            </a:extLst>
          </p:cNvPr>
          <p:cNvSpPr txBox="1">
            <a:spLocks/>
          </p:cNvSpPr>
          <p:nvPr/>
        </p:nvSpPr>
        <p:spPr>
          <a:xfrm>
            <a:off x="228600" y="762000"/>
            <a:ext cx="8229600" cy="348648"/>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tr-TR" sz="3200" dirty="0" err="1"/>
              <a:t>Satellite</a:t>
            </a:r>
            <a:r>
              <a:rPr lang="tr-TR" sz="3200" dirty="0"/>
              <a:t> </a:t>
            </a:r>
            <a:r>
              <a:rPr lang="tr-TR" sz="3200" dirty="0" err="1"/>
              <a:t>Subsystems</a:t>
            </a:r>
            <a:endParaRPr lang="tr-TR" sz="3200" dirty="0"/>
          </a:p>
        </p:txBody>
      </p:sp>
      <p:sp>
        <p:nvSpPr>
          <p:cNvPr id="10" name="Slayt Numarası Yer Tutucusu 9"/>
          <p:cNvSpPr>
            <a:spLocks noGrp="1"/>
          </p:cNvSpPr>
          <p:nvPr>
            <p:ph type="sldNum" sz="quarter" idx="12"/>
          </p:nvPr>
        </p:nvSpPr>
        <p:spPr/>
        <p:txBody>
          <a:bodyPr/>
          <a:lstStyle/>
          <a:p>
            <a:fld id="{473FE024-AEE2-4C98-9CC2-D7E1737DD2DC}" type="slidenum">
              <a:rPr lang="en-US" smtClean="0"/>
              <a:pPr/>
              <a:t>24</a:t>
            </a:fld>
            <a:endParaRPr lang="en-US" dirty="0"/>
          </a:p>
        </p:txBody>
      </p:sp>
    </p:spTree>
    <p:extLst>
      <p:ext uri="{BB962C8B-B14F-4D97-AF65-F5344CB8AC3E}">
        <p14:creationId xmlns:p14="http://schemas.microsoft.com/office/powerpoint/2010/main" val="2080993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Desktop\TAMSAT\NEW\IMG-20110614-00151.jpg"/>
          <p:cNvPicPr>
            <a:picLocks noChangeAspect="1" noChangeArrowheads="1"/>
          </p:cNvPicPr>
          <p:nvPr/>
        </p:nvPicPr>
        <p:blipFill>
          <a:blip r:embed="rId2" cstate="print"/>
          <a:srcRect/>
          <a:stretch>
            <a:fillRect/>
          </a:stretch>
        </p:blipFill>
        <p:spPr bwMode="auto">
          <a:xfrm>
            <a:off x="185340" y="1312529"/>
            <a:ext cx="2362200" cy="1771650"/>
          </a:xfrm>
          <a:prstGeom prst="rect">
            <a:avLst/>
          </a:prstGeom>
          <a:noFill/>
        </p:spPr>
      </p:pic>
      <p:sp>
        <p:nvSpPr>
          <p:cNvPr id="3" name="Right Arrow 2"/>
          <p:cNvSpPr/>
          <p:nvPr/>
        </p:nvSpPr>
        <p:spPr>
          <a:xfrm>
            <a:off x="2590800" y="1981200"/>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2227" y="3116946"/>
            <a:ext cx="2558649" cy="646331"/>
          </a:xfrm>
          <a:prstGeom prst="rect">
            <a:avLst/>
          </a:prstGeom>
          <a:noFill/>
        </p:spPr>
        <p:txBody>
          <a:bodyPr wrap="none" rtlCol="0">
            <a:spAutoFit/>
          </a:bodyPr>
          <a:lstStyle/>
          <a:p>
            <a:r>
              <a:rPr lang="en-US" dirty="0"/>
              <a:t>- Concept Of Operation</a:t>
            </a:r>
          </a:p>
          <a:p>
            <a:r>
              <a:rPr lang="en-US" dirty="0"/>
              <a:t>- Requirements</a:t>
            </a:r>
          </a:p>
        </p:txBody>
      </p:sp>
      <p:pic>
        <p:nvPicPr>
          <p:cNvPr id="1027" name="Picture 3" descr="Z:\Desktop\TAMSAT\NEW\IMG_1045.JPG"/>
          <p:cNvPicPr>
            <a:picLocks noChangeAspect="1" noChangeArrowheads="1"/>
          </p:cNvPicPr>
          <p:nvPr/>
        </p:nvPicPr>
        <p:blipFill>
          <a:blip r:embed="rId3" cstate="print"/>
          <a:srcRect/>
          <a:stretch>
            <a:fillRect/>
          </a:stretch>
        </p:blipFill>
        <p:spPr bwMode="auto">
          <a:xfrm>
            <a:off x="3053473" y="1244030"/>
            <a:ext cx="2652315" cy="1989236"/>
          </a:xfrm>
          <a:prstGeom prst="rect">
            <a:avLst/>
          </a:prstGeom>
          <a:noFill/>
        </p:spPr>
      </p:pic>
      <p:sp>
        <p:nvSpPr>
          <p:cNvPr id="6" name="TextBox 5"/>
          <p:cNvSpPr txBox="1"/>
          <p:nvPr/>
        </p:nvSpPr>
        <p:spPr>
          <a:xfrm>
            <a:off x="3429000" y="3200400"/>
            <a:ext cx="2104230" cy="369332"/>
          </a:xfrm>
          <a:prstGeom prst="rect">
            <a:avLst/>
          </a:prstGeom>
          <a:noFill/>
        </p:spPr>
        <p:txBody>
          <a:bodyPr wrap="none" rtlCol="0">
            <a:spAutoFit/>
          </a:bodyPr>
          <a:lstStyle/>
          <a:p>
            <a:r>
              <a:rPr lang="en-US" dirty="0"/>
              <a:t>Preliminary Design</a:t>
            </a:r>
          </a:p>
        </p:txBody>
      </p:sp>
      <p:sp>
        <p:nvSpPr>
          <p:cNvPr id="7" name="Right Arrow 6"/>
          <p:cNvSpPr/>
          <p:nvPr/>
        </p:nvSpPr>
        <p:spPr>
          <a:xfrm>
            <a:off x="5943600" y="19050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Z:\Desktop\TAMSAT\NEW\IMG_1622.JPG"/>
          <p:cNvPicPr>
            <a:picLocks noChangeAspect="1" noChangeArrowheads="1"/>
          </p:cNvPicPr>
          <p:nvPr/>
        </p:nvPicPr>
        <p:blipFill>
          <a:blip r:embed="rId4" cstate="print"/>
          <a:srcRect/>
          <a:stretch>
            <a:fillRect/>
          </a:stretch>
        </p:blipFill>
        <p:spPr bwMode="auto">
          <a:xfrm>
            <a:off x="6477000" y="685800"/>
            <a:ext cx="1925638" cy="1444326"/>
          </a:xfrm>
          <a:prstGeom prst="rect">
            <a:avLst/>
          </a:prstGeom>
          <a:noFill/>
        </p:spPr>
      </p:pic>
      <p:pic>
        <p:nvPicPr>
          <p:cNvPr id="1030" name="Picture 6" descr="Z:\Desktop\TAMSAT\NEW\IMG_1052.JPG"/>
          <p:cNvPicPr>
            <a:picLocks noChangeAspect="1" noChangeArrowheads="1"/>
          </p:cNvPicPr>
          <p:nvPr/>
        </p:nvPicPr>
        <p:blipFill>
          <a:blip r:embed="rId5" cstate="print"/>
          <a:srcRect/>
          <a:stretch>
            <a:fillRect/>
          </a:stretch>
        </p:blipFill>
        <p:spPr bwMode="auto">
          <a:xfrm>
            <a:off x="6477000" y="2209800"/>
            <a:ext cx="2057400" cy="1543050"/>
          </a:xfrm>
          <a:prstGeom prst="rect">
            <a:avLst/>
          </a:prstGeom>
          <a:noFill/>
        </p:spPr>
      </p:pic>
      <p:sp>
        <p:nvSpPr>
          <p:cNvPr id="11" name="TextBox 10"/>
          <p:cNvSpPr txBox="1"/>
          <p:nvPr/>
        </p:nvSpPr>
        <p:spPr>
          <a:xfrm>
            <a:off x="6477000" y="3810000"/>
            <a:ext cx="2541465" cy="369332"/>
          </a:xfrm>
          <a:prstGeom prst="rect">
            <a:avLst/>
          </a:prstGeom>
          <a:noFill/>
        </p:spPr>
        <p:txBody>
          <a:bodyPr wrap="none" rtlCol="0">
            <a:spAutoFit/>
          </a:bodyPr>
          <a:lstStyle/>
          <a:p>
            <a:r>
              <a:rPr lang="en-US" dirty="0"/>
              <a:t>Preliminary  Prototypes</a:t>
            </a:r>
          </a:p>
        </p:txBody>
      </p:sp>
      <p:pic>
        <p:nvPicPr>
          <p:cNvPr id="1031" name="Picture 7" descr="Z:\Desktop\TAMSAT\NEW\safak_transponder.jpg"/>
          <p:cNvPicPr>
            <a:picLocks noChangeAspect="1" noChangeArrowheads="1"/>
          </p:cNvPicPr>
          <p:nvPr/>
        </p:nvPicPr>
        <p:blipFill>
          <a:blip r:embed="rId6" cstate="print"/>
          <a:srcRect/>
          <a:stretch>
            <a:fillRect/>
          </a:stretch>
        </p:blipFill>
        <p:spPr bwMode="auto">
          <a:xfrm>
            <a:off x="304800" y="4648200"/>
            <a:ext cx="934958" cy="1246188"/>
          </a:xfrm>
          <a:prstGeom prst="rect">
            <a:avLst/>
          </a:prstGeom>
          <a:noFill/>
        </p:spPr>
      </p:pic>
      <p:sp>
        <p:nvSpPr>
          <p:cNvPr id="13" name="TextBox 12"/>
          <p:cNvSpPr txBox="1"/>
          <p:nvPr/>
        </p:nvSpPr>
        <p:spPr>
          <a:xfrm>
            <a:off x="152400" y="6172200"/>
            <a:ext cx="1834669" cy="369332"/>
          </a:xfrm>
          <a:prstGeom prst="rect">
            <a:avLst/>
          </a:prstGeom>
          <a:noFill/>
        </p:spPr>
        <p:txBody>
          <a:bodyPr wrap="none" rtlCol="0">
            <a:spAutoFit/>
          </a:bodyPr>
          <a:lstStyle/>
          <a:p>
            <a:r>
              <a:rPr lang="en-US" dirty="0"/>
              <a:t>More Prototypes</a:t>
            </a:r>
          </a:p>
        </p:txBody>
      </p:sp>
      <p:pic>
        <p:nvPicPr>
          <p:cNvPr id="1032" name="Picture 8" descr="Z:\Desktop\TAMSAT\NEW\IMG-20110614-00153.jpg"/>
          <p:cNvPicPr>
            <a:picLocks noChangeAspect="1" noChangeArrowheads="1"/>
          </p:cNvPicPr>
          <p:nvPr/>
        </p:nvPicPr>
        <p:blipFill>
          <a:blip r:embed="rId7" cstate="print"/>
          <a:srcRect/>
          <a:stretch>
            <a:fillRect/>
          </a:stretch>
        </p:blipFill>
        <p:spPr bwMode="auto">
          <a:xfrm>
            <a:off x="3938551" y="3658195"/>
            <a:ext cx="1295400" cy="971550"/>
          </a:xfrm>
          <a:prstGeom prst="rect">
            <a:avLst/>
          </a:prstGeom>
          <a:noFill/>
        </p:spPr>
      </p:pic>
      <p:pic>
        <p:nvPicPr>
          <p:cNvPr id="1033" name="Picture 9" descr="Z:\Desktop\TAMSAT\NEW\IMG-20110611-00145.jpg"/>
          <p:cNvPicPr>
            <a:picLocks noChangeAspect="1" noChangeArrowheads="1"/>
          </p:cNvPicPr>
          <p:nvPr/>
        </p:nvPicPr>
        <p:blipFill>
          <a:blip r:embed="rId8" cstate="print"/>
          <a:srcRect/>
          <a:stretch>
            <a:fillRect/>
          </a:stretch>
        </p:blipFill>
        <p:spPr bwMode="auto">
          <a:xfrm>
            <a:off x="1447800" y="4953000"/>
            <a:ext cx="1320800" cy="990600"/>
          </a:xfrm>
          <a:prstGeom prst="rect">
            <a:avLst/>
          </a:prstGeom>
          <a:noFill/>
        </p:spPr>
      </p:pic>
      <p:pic>
        <p:nvPicPr>
          <p:cNvPr id="1034" name="Picture 10" descr="Z:\Desktop\TAMSAT\NEW\CYMERA_20140409_233911.jpg"/>
          <p:cNvPicPr>
            <a:picLocks noChangeAspect="1" noChangeArrowheads="1"/>
          </p:cNvPicPr>
          <p:nvPr/>
        </p:nvPicPr>
        <p:blipFill>
          <a:blip r:embed="rId9" cstate="print"/>
          <a:srcRect/>
          <a:stretch>
            <a:fillRect/>
          </a:stretch>
        </p:blipFill>
        <p:spPr bwMode="auto">
          <a:xfrm>
            <a:off x="3999015" y="4892243"/>
            <a:ext cx="1047750" cy="1397000"/>
          </a:xfrm>
          <a:prstGeom prst="rect">
            <a:avLst/>
          </a:prstGeom>
          <a:noFill/>
        </p:spPr>
      </p:pic>
      <p:pic>
        <p:nvPicPr>
          <p:cNvPr id="1035" name="Picture 11" descr="Z:\Desktop\TAMSAT\NEW\ADF7012_HM_Top.jpg"/>
          <p:cNvPicPr>
            <a:picLocks noChangeAspect="1" noChangeArrowheads="1"/>
          </p:cNvPicPr>
          <p:nvPr/>
        </p:nvPicPr>
        <p:blipFill>
          <a:blip r:embed="rId10" cstate="print"/>
          <a:srcRect/>
          <a:stretch>
            <a:fillRect/>
          </a:stretch>
        </p:blipFill>
        <p:spPr bwMode="auto">
          <a:xfrm>
            <a:off x="1447800" y="4038600"/>
            <a:ext cx="1433739" cy="827088"/>
          </a:xfrm>
          <a:prstGeom prst="rect">
            <a:avLst/>
          </a:prstGeom>
          <a:noFill/>
        </p:spPr>
      </p:pic>
      <p:sp>
        <p:nvSpPr>
          <p:cNvPr id="19" name="Right Arrow 18"/>
          <p:cNvSpPr/>
          <p:nvPr/>
        </p:nvSpPr>
        <p:spPr>
          <a:xfrm>
            <a:off x="3352800" y="48768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6" name="Picture 12" descr="Z:\Desktop\TAMSAT\NEW\kart.PNG"/>
          <p:cNvPicPr>
            <a:picLocks noChangeAspect="1" noChangeArrowheads="1"/>
          </p:cNvPicPr>
          <p:nvPr/>
        </p:nvPicPr>
        <p:blipFill>
          <a:blip r:embed="rId11"/>
          <a:srcRect/>
          <a:stretch>
            <a:fillRect/>
          </a:stretch>
        </p:blipFill>
        <p:spPr bwMode="auto">
          <a:xfrm>
            <a:off x="6553200" y="4343400"/>
            <a:ext cx="1826742" cy="2082800"/>
          </a:xfrm>
          <a:prstGeom prst="rect">
            <a:avLst/>
          </a:prstGeom>
          <a:noFill/>
        </p:spPr>
      </p:pic>
      <p:sp>
        <p:nvSpPr>
          <p:cNvPr id="21" name="Right Arrow 20"/>
          <p:cNvSpPr/>
          <p:nvPr/>
        </p:nvSpPr>
        <p:spPr>
          <a:xfrm>
            <a:off x="5638800" y="50292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19033" y="6400800"/>
            <a:ext cx="1434367" cy="369332"/>
          </a:xfrm>
          <a:prstGeom prst="rect">
            <a:avLst/>
          </a:prstGeom>
        </p:spPr>
        <p:txBody>
          <a:bodyPr wrap="none">
            <a:spAutoFit/>
          </a:bodyPr>
          <a:lstStyle/>
          <a:p>
            <a:r>
              <a:rPr lang="en-US" dirty="0"/>
              <a:t>Final Design</a:t>
            </a:r>
          </a:p>
        </p:txBody>
      </p:sp>
      <p:sp>
        <p:nvSpPr>
          <p:cNvPr id="23" name="Unvan 1">
            <a:extLst>
              <a:ext uri="{FF2B5EF4-FFF2-40B4-BE49-F238E27FC236}">
                <a16:creationId xmlns:a16="http://schemas.microsoft.com/office/drawing/2014/main" id="{563C4615-A84F-4E51-A09E-B8E7FF62839D}"/>
              </a:ext>
            </a:extLst>
          </p:cNvPr>
          <p:cNvSpPr>
            <a:spLocks noGrp="1"/>
          </p:cNvSpPr>
          <p:nvPr>
            <p:ph type="title"/>
          </p:nvPr>
        </p:nvSpPr>
        <p:spPr>
          <a:xfrm>
            <a:off x="103909" y="841382"/>
            <a:ext cx="8229600" cy="348648"/>
          </a:xfrm>
        </p:spPr>
        <p:txBody>
          <a:bodyPr>
            <a:noAutofit/>
          </a:bodyPr>
          <a:lstStyle/>
          <a:p>
            <a:r>
              <a:rPr lang="en-US" sz="3200" dirty="0"/>
              <a:t>CUBESAT Project Lifecycle in TAMSAT</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25</a:t>
            </a:fld>
            <a:endParaRPr lang="en-US" dirty="0"/>
          </a:p>
        </p:txBody>
      </p:sp>
      <p:sp>
        <p:nvSpPr>
          <p:cNvPr id="24" name="TextBox 5"/>
          <p:cNvSpPr txBox="1"/>
          <p:nvPr/>
        </p:nvSpPr>
        <p:spPr>
          <a:xfrm>
            <a:off x="3828166" y="4589502"/>
            <a:ext cx="1102931" cy="369332"/>
          </a:xfrm>
          <a:prstGeom prst="rect">
            <a:avLst/>
          </a:prstGeom>
          <a:noFill/>
        </p:spPr>
        <p:txBody>
          <a:bodyPr wrap="none" rtlCol="0">
            <a:spAutoFit/>
          </a:bodyPr>
          <a:lstStyle/>
          <a:p>
            <a:r>
              <a:rPr lang="en-US" dirty="0"/>
              <a:t>Lab Tests</a:t>
            </a:r>
          </a:p>
        </p:txBody>
      </p:sp>
    </p:spTree>
    <p:extLst>
      <p:ext uri="{BB962C8B-B14F-4D97-AF65-F5344CB8AC3E}">
        <p14:creationId xmlns:p14="http://schemas.microsoft.com/office/powerpoint/2010/main" val="1026390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9" descr="Z:\Desktop\Screenshot from 2017-11-16 11-34-31.png"/>
          <p:cNvPicPr>
            <a:picLocks noChangeAspect="1" noChangeArrowheads="1"/>
          </p:cNvPicPr>
          <p:nvPr/>
        </p:nvPicPr>
        <p:blipFill>
          <a:blip r:embed="rId2"/>
          <a:srcRect/>
          <a:stretch>
            <a:fillRect/>
          </a:stretch>
        </p:blipFill>
        <p:spPr bwMode="auto">
          <a:xfrm>
            <a:off x="914400" y="4964668"/>
            <a:ext cx="1894284" cy="1409700"/>
          </a:xfrm>
          <a:prstGeom prst="rect">
            <a:avLst/>
          </a:prstGeom>
          <a:noFill/>
        </p:spPr>
      </p:pic>
      <p:pic>
        <p:nvPicPr>
          <p:cNvPr id="1029" name="Picture 5" descr="Z:\Desktop\TAMSAT\NEW\IMG_20140103_211311.jpg"/>
          <p:cNvPicPr>
            <a:picLocks noChangeAspect="1" noChangeArrowheads="1"/>
          </p:cNvPicPr>
          <p:nvPr/>
        </p:nvPicPr>
        <p:blipFill>
          <a:blip r:embed="rId3" cstate="print"/>
          <a:srcRect/>
          <a:stretch>
            <a:fillRect/>
          </a:stretch>
        </p:blipFill>
        <p:spPr bwMode="auto">
          <a:xfrm>
            <a:off x="7581900" y="2059027"/>
            <a:ext cx="1104900" cy="1473200"/>
          </a:xfrm>
          <a:prstGeom prst="rect">
            <a:avLst/>
          </a:prstGeom>
          <a:noFill/>
        </p:spPr>
      </p:pic>
      <p:sp>
        <p:nvSpPr>
          <p:cNvPr id="3" name="Right Arrow 2"/>
          <p:cNvSpPr/>
          <p:nvPr/>
        </p:nvSpPr>
        <p:spPr>
          <a:xfrm>
            <a:off x="2286000" y="2069068"/>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000" y="2983468"/>
            <a:ext cx="1304973" cy="369332"/>
          </a:xfrm>
          <a:prstGeom prst="rect">
            <a:avLst/>
          </a:prstGeom>
          <a:noFill/>
        </p:spPr>
        <p:txBody>
          <a:bodyPr wrap="none" rtlCol="0">
            <a:spAutoFit/>
          </a:bodyPr>
          <a:lstStyle/>
          <a:p>
            <a:r>
              <a:rPr lang="en-US" dirty="0"/>
              <a:t>Production</a:t>
            </a:r>
          </a:p>
        </p:txBody>
      </p:sp>
      <p:pic>
        <p:nvPicPr>
          <p:cNvPr id="2" name="Picture 2" descr="Z:\Desktop\TAMSAT\NEW\2012-06-01-214426.jpg"/>
          <p:cNvPicPr>
            <a:picLocks noChangeAspect="1" noChangeArrowheads="1"/>
          </p:cNvPicPr>
          <p:nvPr/>
        </p:nvPicPr>
        <p:blipFill>
          <a:blip r:embed="rId4"/>
          <a:srcRect/>
          <a:stretch>
            <a:fillRect/>
          </a:stretch>
        </p:blipFill>
        <p:spPr bwMode="auto">
          <a:xfrm>
            <a:off x="152400" y="1383268"/>
            <a:ext cx="2095500" cy="1571625"/>
          </a:xfrm>
          <a:prstGeom prst="rect">
            <a:avLst/>
          </a:prstGeom>
          <a:noFill/>
        </p:spPr>
      </p:pic>
      <p:pic>
        <p:nvPicPr>
          <p:cNvPr id="5" name="Picture 3" descr="Z:\Desktop\TAMSAT\NEW\IMG-20120607-01714.jpg"/>
          <p:cNvPicPr>
            <a:picLocks noChangeAspect="1" noChangeArrowheads="1"/>
          </p:cNvPicPr>
          <p:nvPr/>
        </p:nvPicPr>
        <p:blipFill>
          <a:blip r:embed="rId5" cstate="print"/>
          <a:srcRect/>
          <a:stretch>
            <a:fillRect/>
          </a:stretch>
        </p:blipFill>
        <p:spPr bwMode="auto">
          <a:xfrm>
            <a:off x="2810823" y="1109999"/>
            <a:ext cx="2476500" cy="2636118"/>
          </a:xfrm>
          <a:prstGeom prst="rect">
            <a:avLst/>
          </a:prstGeom>
          <a:noFill/>
        </p:spPr>
      </p:pic>
      <p:pic>
        <p:nvPicPr>
          <p:cNvPr id="8" name="Picture 4" descr="Z:\Desktop\TAMSAT\NEW\20140126_160606.jpg"/>
          <p:cNvPicPr>
            <a:picLocks noChangeAspect="1" noChangeArrowheads="1"/>
          </p:cNvPicPr>
          <p:nvPr/>
        </p:nvPicPr>
        <p:blipFill>
          <a:blip r:embed="rId6" cstate="print"/>
          <a:srcRect/>
          <a:stretch>
            <a:fillRect/>
          </a:stretch>
        </p:blipFill>
        <p:spPr bwMode="auto">
          <a:xfrm>
            <a:off x="5995571" y="1225034"/>
            <a:ext cx="1828800" cy="1436431"/>
          </a:xfrm>
          <a:prstGeom prst="rect">
            <a:avLst/>
          </a:prstGeom>
          <a:noFill/>
        </p:spPr>
      </p:pic>
      <p:sp>
        <p:nvSpPr>
          <p:cNvPr id="25" name="TextBox 24"/>
          <p:cNvSpPr txBox="1"/>
          <p:nvPr/>
        </p:nvSpPr>
        <p:spPr>
          <a:xfrm>
            <a:off x="3352800" y="3364468"/>
            <a:ext cx="1358000" cy="369332"/>
          </a:xfrm>
          <a:prstGeom prst="rect">
            <a:avLst/>
          </a:prstGeom>
          <a:noFill/>
        </p:spPr>
        <p:txBody>
          <a:bodyPr wrap="none" rtlCol="0">
            <a:spAutoFit/>
          </a:bodyPr>
          <a:lstStyle/>
          <a:p>
            <a:r>
              <a:rPr lang="en-US" dirty="0"/>
              <a:t>First </a:t>
            </a:r>
            <a:r>
              <a:rPr lang="en-US" dirty="0" err="1"/>
              <a:t>Prduct</a:t>
            </a:r>
            <a:endParaRPr lang="en-US" dirty="0"/>
          </a:p>
        </p:txBody>
      </p:sp>
      <p:sp>
        <p:nvSpPr>
          <p:cNvPr id="26" name="Right Arrow 25"/>
          <p:cNvSpPr/>
          <p:nvPr/>
        </p:nvSpPr>
        <p:spPr>
          <a:xfrm>
            <a:off x="5486400" y="2069068"/>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553200" y="3516868"/>
            <a:ext cx="1305807" cy="369332"/>
          </a:xfrm>
          <a:prstGeom prst="rect">
            <a:avLst/>
          </a:prstGeom>
          <a:noFill/>
        </p:spPr>
        <p:txBody>
          <a:bodyPr wrap="none" rtlCol="0">
            <a:spAutoFit/>
          </a:bodyPr>
          <a:lstStyle/>
          <a:p>
            <a:r>
              <a:rPr lang="en-US" dirty="0"/>
              <a:t>Integration</a:t>
            </a:r>
          </a:p>
        </p:txBody>
      </p:sp>
      <p:pic>
        <p:nvPicPr>
          <p:cNvPr id="9" name="Picture 6" descr="Z:\Desktop\TAMSAT\NEW\946675_10151714158555802_1868010513_n.jpg"/>
          <p:cNvPicPr>
            <a:picLocks noChangeAspect="1" noChangeArrowheads="1"/>
          </p:cNvPicPr>
          <p:nvPr/>
        </p:nvPicPr>
        <p:blipFill>
          <a:blip r:embed="rId7"/>
          <a:srcRect/>
          <a:stretch>
            <a:fillRect/>
          </a:stretch>
        </p:blipFill>
        <p:spPr bwMode="auto">
          <a:xfrm>
            <a:off x="3505200" y="4888468"/>
            <a:ext cx="1524000" cy="1017407"/>
          </a:xfrm>
          <a:prstGeom prst="rect">
            <a:avLst/>
          </a:prstGeom>
          <a:noFill/>
        </p:spPr>
      </p:pic>
      <p:pic>
        <p:nvPicPr>
          <p:cNvPr id="10" name="Picture 7" descr="Z:\Desktop\TAMSAT\NEW\922276_10151714074915802_796408015_o.jpg"/>
          <p:cNvPicPr>
            <a:picLocks noChangeAspect="1" noChangeArrowheads="1"/>
          </p:cNvPicPr>
          <p:nvPr/>
        </p:nvPicPr>
        <p:blipFill>
          <a:blip r:embed="rId8" cstate="print"/>
          <a:srcRect/>
          <a:stretch>
            <a:fillRect/>
          </a:stretch>
        </p:blipFill>
        <p:spPr bwMode="auto">
          <a:xfrm>
            <a:off x="5869234" y="4355068"/>
            <a:ext cx="3274766" cy="1752600"/>
          </a:xfrm>
          <a:prstGeom prst="rect">
            <a:avLst/>
          </a:prstGeom>
          <a:noFill/>
        </p:spPr>
      </p:pic>
      <p:pic>
        <p:nvPicPr>
          <p:cNvPr id="12" name="Picture 8" descr="Z:\Desktop\TAMSAT\3USAT\IMG_3688.jpg"/>
          <p:cNvPicPr>
            <a:picLocks noChangeAspect="1" noChangeArrowheads="1"/>
          </p:cNvPicPr>
          <p:nvPr/>
        </p:nvPicPr>
        <p:blipFill>
          <a:blip r:embed="rId9" cstate="print"/>
          <a:srcRect/>
          <a:stretch>
            <a:fillRect/>
          </a:stretch>
        </p:blipFill>
        <p:spPr bwMode="auto">
          <a:xfrm rot="16200000">
            <a:off x="19611" y="3802057"/>
            <a:ext cx="2168334" cy="1445556"/>
          </a:xfrm>
          <a:prstGeom prst="rect">
            <a:avLst/>
          </a:prstGeom>
          <a:noFill/>
        </p:spPr>
      </p:pic>
      <p:sp>
        <p:nvSpPr>
          <p:cNvPr id="32" name="TextBox 31"/>
          <p:cNvSpPr txBox="1"/>
          <p:nvPr/>
        </p:nvSpPr>
        <p:spPr>
          <a:xfrm>
            <a:off x="3352800" y="5955268"/>
            <a:ext cx="1920847" cy="369332"/>
          </a:xfrm>
          <a:prstGeom prst="rect">
            <a:avLst/>
          </a:prstGeom>
          <a:noFill/>
        </p:spPr>
        <p:txBody>
          <a:bodyPr wrap="none" rtlCol="0">
            <a:spAutoFit/>
          </a:bodyPr>
          <a:lstStyle/>
          <a:p>
            <a:r>
              <a:rPr lang="en-US" dirty="0"/>
              <a:t>Ready for Launch</a:t>
            </a:r>
          </a:p>
        </p:txBody>
      </p:sp>
      <p:sp>
        <p:nvSpPr>
          <p:cNvPr id="33" name="TextBox 32"/>
          <p:cNvSpPr txBox="1"/>
          <p:nvPr/>
        </p:nvSpPr>
        <p:spPr>
          <a:xfrm>
            <a:off x="6553200" y="6183868"/>
            <a:ext cx="1828001" cy="369332"/>
          </a:xfrm>
          <a:prstGeom prst="rect">
            <a:avLst/>
          </a:prstGeom>
          <a:noFill/>
        </p:spPr>
        <p:txBody>
          <a:bodyPr wrap="none" rtlCol="0">
            <a:spAutoFit/>
          </a:bodyPr>
          <a:lstStyle/>
          <a:p>
            <a:r>
              <a:rPr lang="en-US" dirty="0"/>
              <a:t>Journey to Space</a:t>
            </a:r>
          </a:p>
        </p:txBody>
      </p:sp>
      <p:sp>
        <p:nvSpPr>
          <p:cNvPr id="34" name="TextBox 33"/>
          <p:cNvSpPr txBox="1"/>
          <p:nvPr/>
        </p:nvSpPr>
        <p:spPr>
          <a:xfrm>
            <a:off x="180360" y="6468009"/>
            <a:ext cx="1856342" cy="369332"/>
          </a:xfrm>
          <a:prstGeom prst="rect">
            <a:avLst/>
          </a:prstGeom>
          <a:noFill/>
        </p:spPr>
        <p:txBody>
          <a:bodyPr wrap="none" rtlCol="0">
            <a:spAutoFit/>
          </a:bodyPr>
          <a:lstStyle/>
          <a:p>
            <a:r>
              <a:rPr lang="en-US" dirty="0"/>
              <a:t>Final Space Tests</a:t>
            </a:r>
          </a:p>
        </p:txBody>
      </p:sp>
      <p:sp>
        <p:nvSpPr>
          <p:cNvPr id="36" name="Right Arrow 35"/>
          <p:cNvSpPr/>
          <p:nvPr/>
        </p:nvSpPr>
        <p:spPr>
          <a:xfrm>
            <a:off x="2895600" y="5269468"/>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5334000" y="5345668"/>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nvan 1">
            <a:extLst>
              <a:ext uri="{FF2B5EF4-FFF2-40B4-BE49-F238E27FC236}">
                <a16:creationId xmlns:a16="http://schemas.microsoft.com/office/drawing/2014/main" id="{563C4615-A84F-4E51-A09E-B8E7FF62839D}"/>
              </a:ext>
            </a:extLst>
          </p:cNvPr>
          <p:cNvSpPr>
            <a:spLocks noGrp="1"/>
          </p:cNvSpPr>
          <p:nvPr>
            <p:ph type="title"/>
          </p:nvPr>
        </p:nvSpPr>
        <p:spPr>
          <a:xfrm>
            <a:off x="41564" y="889747"/>
            <a:ext cx="8229600" cy="348648"/>
          </a:xfrm>
        </p:spPr>
        <p:txBody>
          <a:bodyPr>
            <a:noAutofit/>
          </a:bodyPr>
          <a:lstStyle/>
          <a:p>
            <a:r>
              <a:rPr lang="en-US" sz="3200" dirty="0"/>
              <a:t>CUBESAT Project Lifecycle in TAMSAT</a:t>
            </a:r>
            <a:endParaRPr lang="tr-TR" sz="3200" dirty="0"/>
          </a:p>
        </p:txBody>
      </p:sp>
      <p:sp>
        <p:nvSpPr>
          <p:cNvPr id="6" name="Slayt Numarası Yer Tutucusu 5"/>
          <p:cNvSpPr>
            <a:spLocks noGrp="1"/>
          </p:cNvSpPr>
          <p:nvPr>
            <p:ph type="sldNum" sz="quarter" idx="12"/>
          </p:nvPr>
        </p:nvSpPr>
        <p:spPr/>
        <p:txBody>
          <a:bodyPr/>
          <a:lstStyle/>
          <a:p>
            <a:fld id="{473FE024-AEE2-4C98-9CC2-D7E1737DD2DC}" type="slidenum">
              <a:rPr lang="en-US" smtClean="0"/>
              <a:pPr/>
              <a:t>26</a:t>
            </a:fld>
            <a:endParaRPr lang="en-US" dirty="0"/>
          </a:p>
        </p:txBody>
      </p:sp>
    </p:spTree>
    <p:extLst>
      <p:ext uri="{BB962C8B-B14F-4D97-AF65-F5344CB8AC3E}">
        <p14:creationId xmlns:p14="http://schemas.microsoft.com/office/powerpoint/2010/main" val="1026390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tamsat\turksat3usat_1.jpg"/>
          <p:cNvPicPr>
            <a:picLocks noChangeAspect="1" noChangeArrowheads="1"/>
          </p:cNvPicPr>
          <p:nvPr/>
        </p:nvPicPr>
        <p:blipFill>
          <a:blip r:embed="rId2" cstate="print"/>
          <a:srcRect/>
          <a:stretch>
            <a:fillRect/>
          </a:stretch>
        </p:blipFill>
        <p:spPr bwMode="auto">
          <a:xfrm>
            <a:off x="4282442" y="777269"/>
            <a:ext cx="4861558" cy="3228975"/>
          </a:xfrm>
          <a:prstGeom prst="rect">
            <a:avLst/>
          </a:prstGeom>
          <a:noFill/>
        </p:spPr>
      </p:pic>
      <p:pic>
        <p:nvPicPr>
          <p:cNvPr id="9219" name="Picture 3" descr="C:\tamsat\turksat3usat_4.jpg"/>
          <p:cNvPicPr>
            <a:picLocks noChangeAspect="1" noChangeArrowheads="1"/>
          </p:cNvPicPr>
          <p:nvPr/>
        </p:nvPicPr>
        <p:blipFill>
          <a:blip r:embed="rId3" cstate="print"/>
          <a:srcRect/>
          <a:stretch>
            <a:fillRect/>
          </a:stretch>
        </p:blipFill>
        <p:spPr bwMode="auto">
          <a:xfrm>
            <a:off x="2811876" y="4006244"/>
            <a:ext cx="3456384" cy="2301895"/>
          </a:xfrm>
          <a:prstGeom prst="rect">
            <a:avLst/>
          </a:prstGeom>
          <a:noFill/>
        </p:spPr>
      </p:pic>
      <p:pic>
        <p:nvPicPr>
          <p:cNvPr id="9220" name="Picture 4" descr="C:\tamsat\turksat3usat_6.jpg"/>
          <p:cNvPicPr>
            <a:picLocks noChangeAspect="1" noChangeArrowheads="1"/>
          </p:cNvPicPr>
          <p:nvPr/>
        </p:nvPicPr>
        <p:blipFill>
          <a:blip r:embed="rId4" cstate="print"/>
          <a:srcRect/>
          <a:stretch>
            <a:fillRect/>
          </a:stretch>
        </p:blipFill>
        <p:spPr bwMode="auto">
          <a:xfrm>
            <a:off x="179512" y="2708920"/>
            <a:ext cx="3456384" cy="2301895"/>
          </a:xfrm>
          <a:prstGeom prst="rect">
            <a:avLst/>
          </a:prstGeom>
          <a:noFill/>
        </p:spPr>
      </p:pic>
      <p:pic>
        <p:nvPicPr>
          <p:cNvPr id="9221" name="Picture 5" descr="C:\tamsat\turksat3usat_12.jpg"/>
          <p:cNvPicPr>
            <a:picLocks noChangeAspect="1" noChangeArrowheads="1"/>
          </p:cNvPicPr>
          <p:nvPr/>
        </p:nvPicPr>
        <p:blipFill>
          <a:blip r:embed="rId5" cstate="print"/>
          <a:srcRect/>
          <a:stretch>
            <a:fillRect/>
          </a:stretch>
        </p:blipFill>
        <p:spPr bwMode="auto">
          <a:xfrm>
            <a:off x="6268260" y="4006243"/>
            <a:ext cx="2875740" cy="2033053"/>
          </a:xfrm>
          <a:prstGeom prst="rect">
            <a:avLst/>
          </a:prstGeom>
          <a:noFill/>
        </p:spPr>
      </p:pic>
      <p:pic>
        <p:nvPicPr>
          <p:cNvPr id="9222" name="Picture 6" descr="C:\tamsat\turksat3usat_19.jpg"/>
          <p:cNvPicPr>
            <a:picLocks noChangeAspect="1" noChangeArrowheads="1"/>
          </p:cNvPicPr>
          <p:nvPr/>
        </p:nvPicPr>
        <p:blipFill>
          <a:blip r:embed="rId6" cstate="print"/>
          <a:srcRect/>
          <a:stretch>
            <a:fillRect/>
          </a:stretch>
        </p:blipFill>
        <p:spPr bwMode="auto">
          <a:xfrm>
            <a:off x="158730" y="954726"/>
            <a:ext cx="2448272" cy="1635526"/>
          </a:xfrm>
          <a:prstGeom prst="rect">
            <a:avLst/>
          </a:prstGeom>
          <a:noFill/>
        </p:spPr>
      </p:pic>
      <p:pic>
        <p:nvPicPr>
          <p:cNvPr id="9223" name="Picture 7" descr="C:\tamsat\turksat3usat_15.jpg"/>
          <p:cNvPicPr>
            <a:picLocks noChangeAspect="1" noChangeArrowheads="1"/>
          </p:cNvPicPr>
          <p:nvPr/>
        </p:nvPicPr>
        <p:blipFill>
          <a:blip r:embed="rId7" cstate="print"/>
          <a:srcRect/>
          <a:stretch>
            <a:fillRect/>
          </a:stretch>
        </p:blipFill>
        <p:spPr bwMode="auto">
          <a:xfrm>
            <a:off x="251520" y="5157192"/>
            <a:ext cx="2304256" cy="1534597"/>
          </a:xfrm>
          <a:prstGeom prst="rect">
            <a:avLst/>
          </a:prstGeom>
          <a:noFill/>
        </p:spPr>
      </p:pic>
      <p:sp>
        <p:nvSpPr>
          <p:cNvPr id="8" name="TextBox 7"/>
          <p:cNvSpPr txBox="1"/>
          <p:nvPr/>
        </p:nvSpPr>
        <p:spPr>
          <a:xfrm>
            <a:off x="3048000" y="0"/>
            <a:ext cx="2819400" cy="584775"/>
          </a:xfrm>
          <a:prstGeom prst="rect">
            <a:avLst/>
          </a:prstGeom>
          <a:noFill/>
        </p:spPr>
        <p:txBody>
          <a:bodyPr wrap="square" rtlCol="0">
            <a:spAutoFit/>
          </a:bodyPr>
          <a:lstStyle/>
          <a:p>
            <a:r>
              <a:rPr lang="en-US" sz="3200" dirty="0">
                <a:solidFill>
                  <a:schemeClr val="tx2"/>
                </a:solidFill>
                <a:latin typeface="+mj-lt"/>
                <a:ea typeface="+mj-ea"/>
                <a:cs typeface="+mj-cs"/>
              </a:rPr>
              <a:t>TURKSAT 3USAT</a:t>
            </a:r>
          </a:p>
        </p:txBody>
      </p:sp>
      <p:sp>
        <p:nvSpPr>
          <p:cNvPr id="2" name="Slayt Numarası Yer Tutucusu 1"/>
          <p:cNvSpPr>
            <a:spLocks noGrp="1"/>
          </p:cNvSpPr>
          <p:nvPr>
            <p:ph type="sldNum" sz="quarter" idx="12"/>
          </p:nvPr>
        </p:nvSpPr>
        <p:spPr/>
        <p:txBody>
          <a:bodyPr/>
          <a:lstStyle/>
          <a:p>
            <a:fld id="{473FE024-AEE2-4C98-9CC2-D7E1737DD2DC}" type="slidenum">
              <a:rPr lang="en-US" smtClean="0"/>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Desktop\Screenshot from 2017-11-16 11-37-16.png"/>
          <p:cNvPicPr>
            <a:picLocks noChangeAspect="1" noChangeArrowheads="1"/>
          </p:cNvPicPr>
          <p:nvPr/>
        </p:nvPicPr>
        <p:blipFill>
          <a:blip r:embed="rId2"/>
          <a:srcRect/>
          <a:stretch>
            <a:fillRect/>
          </a:stretch>
        </p:blipFill>
        <p:spPr bwMode="auto">
          <a:xfrm>
            <a:off x="1066800" y="708025"/>
            <a:ext cx="6438900" cy="5648325"/>
          </a:xfrm>
          <a:prstGeom prst="rect">
            <a:avLst/>
          </a:prstGeom>
          <a:noFill/>
        </p:spPr>
      </p:pic>
      <p:sp>
        <p:nvSpPr>
          <p:cNvPr id="5" name="TextBox 4"/>
          <p:cNvSpPr txBox="1"/>
          <p:nvPr/>
        </p:nvSpPr>
        <p:spPr>
          <a:xfrm>
            <a:off x="2819400" y="76200"/>
            <a:ext cx="4215193" cy="584775"/>
          </a:xfrm>
          <a:prstGeom prst="rect">
            <a:avLst/>
          </a:prstGeom>
          <a:noFill/>
        </p:spPr>
        <p:txBody>
          <a:bodyPr wrap="none" rtlCol="0">
            <a:spAutoFit/>
          </a:bodyPr>
          <a:lstStyle/>
          <a:p>
            <a:r>
              <a:rPr lang="tr-TR" sz="3200" dirty="0">
                <a:solidFill>
                  <a:schemeClr val="tx2"/>
                </a:solidFill>
                <a:latin typeface="+mj-lt"/>
                <a:ea typeface="+mj-ea"/>
                <a:cs typeface="+mj-cs"/>
              </a:rPr>
              <a:t>ANATOMY of a CUBESAT</a:t>
            </a:r>
            <a:endParaRPr lang="en-US" sz="3200" dirty="0">
              <a:solidFill>
                <a:schemeClr val="tx2"/>
              </a:solidFill>
              <a:latin typeface="+mj-lt"/>
              <a:ea typeface="+mj-ea"/>
              <a:cs typeface="+mj-cs"/>
            </a:endParaRPr>
          </a:p>
        </p:txBody>
      </p:sp>
      <p:sp>
        <p:nvSpPr>
          <p:cNvPr id="2" name="Slayt Numarası Yer Tutucusu 1"/>
          <p:cNvSpPr>
            <a:spLocks noGrp="1"/>
          </p:cNvSpPr>
          <p:nvPr>
            <p:ph type="sldNum" sz="quarter" idx="12"/>
          </p:nvPr>
        </p:nvSpPr>
        <p:spPr/>
        <p:txBody>
          <a:bodyPr/>
          <a:lstStyle/>
          <a:p>
            <a:fld id="{473FE024-AEE2-4C98-9CC2-D7E1737DD2DC}" type="slidenum">
              <a:rPr lang="en-US" smtClean="0"/>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Z:\Desktop\Screenshot from 2017-11-16 11-39-03.png"/>
          <p:cNvPicPr>
            <a:picLocks noChangeAspect="1" noChangeArrowheads="1"/>
          </p:cNvPicPr>
          <p:nvPr/>
        </p:nvPicPr>
        <p:blipFill>
          <a:blip r:embed="rId2"/>
          <a:srcRect/>
          <a:stretch>
            <a:fillRect/>
          </a:stretch>
        </p:blipFill>
        <p:spPr bwMode="auto">
          <a:xfrm>
            <a:off x="228600" y="914400"/>
            <a:ext cx="1873010" cy="1838325"/>
          </a:xfrm>
          <a:prstGeom prst="rect">
            <a:avLst/>
          </a:prstGeom>
          <a:noFill/>
        </p:spPr>
      </p:pic>
      <p:pic>
        <p:nvPicPr>
          <p:cNvPr id="3075" name="Picture 3" descr="Z:\Desktop\Screenshot from 2017-11-16 11-39-45.png"/>
          <p:cNvPicPr>
            <a:picLocks noChangeAspect="1" noChangeArrowheads="1"/>
          </p:cNvPicPr>
          <p:nvPr/>
        </p:nvPicPr>
        <p:blipFill>
          <a:blip r:embed="rId3"/>
          <a:srcRect/>
          <a:stretch>
            <a:fillRect/>
          </a:stretch>
        </p:blipFill>
        <p:spPr bwMode="auto">
          <a:xfrm>
            <a:off x="2590800" y="577248"/>
            <a:ext cx="6408280" cy="5779102"/>
          </a:xfrm>
          <a:prstGeom prst="rect">
            <a:avLst/>
          </a:prstGeom>
          <a:noFill/>
        </p:spPr>
      </p:pic>
      <p:sp>
        <p:nvSpPr>
          <p:cNvPr id="6" name="Unvan 1">
            <a:extLst>
              <a:ext uri="{FF2B5EF4-FFF2-40B4-BE49-F238E27FC236}">
                <a16:creationId xmlns:a16="http://schemas.microsoft.com/office/drawing/2014/main" id="{563C4615-A84F-4E51-A09E-B8E7FF62839D}"/>
              </a:ext>
            </a:extLst>
          </p:cNvPr>
          <p:cNvSpPr>
            <a:spLocks noGrp="1"/>
          </p:cNvSpPr>
          <p:nvPr>
            <p:ph type="title"/>
          </p:nvPr>
        </p:nvSpPr>
        <p:spPr>
          <a:xfrm>
            <a:off x="2220349" y="228600"/>
            <a:ext cx="8229600" cy="348648"/>
          </a:xfrm>
        </p:spPr>
        <p:txBody>
          <a:bodyPr>
            <a:noAutofit/>
          </a:bodyPr>
          <a:lstStyle/>
          <a:p>
            <a:r>
              <a:rPr lang="en-US" sz="3200" dirty="0"/>
              <a:t>ANATOMY of a CUBESAT</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MSAT-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763855"/>
            <a:ext cx="3657600" cy="1106425"/>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4"/>
          <a:stretch>
            <a:fillRect/>
          </a:stretch>
        </p:blipFill>
        <p:spPr>
          <a:xfrm>
            <a:off x="6214918" y="4477425"/>
            <a:ext cx="2455718" cy="1615604"/>
          </a:xfrm>
          <a:prstGeom prst="rect">
            <a:avLst/>
          </a:prstGeom>
        </p:spPr>
      </p:pic>
      <p:sp>
        <p:nvSpPr>
          <p:cNvPr id="6" name="Dikdörtgen 5"/>
          <p:cNvSpPr/>
          <p:nvPr/>
        </p:nvSpPr>
        <p:spPr>
          <a:xfrm>
            <a:off x="304800" y="1828800"/>
            <a:ext cx="8534400" cy="2585323"/>
          </a:xfrm>
          <a:prstGeom prst="rect">
            <a:avLst/>
          </a:prstGeom>
        </p:spPr>
        <p:txBody>
          <a:bodyPr wrap="square">
            <a:spAutoFit/>
          </a:bodyPr>
          <a:lstStyle/>
          <a:p>
            <a:pPr algn="just"/>
            <a:r>
              <a:rPr lang="en-US" dirty="0">
                <a:solidFill>
                  <a:srgbClr val="3A3A3A"/>
                </a:solidFill>
                <a:latin typeface="Source Sans Pro"/>
              </a:rPr>
              <a:t>For over 48 years AMSAT groups in North America and elsewhere have played a key role in significantly advancing the state of the art in space science, space education, and space technology. </a:t>
            </a:r>
          </a:p>
          <a:p>
            <a:pPr algn="just"/>
            <a:r>
              <a:rPr lang="en-US" dirty="0">
                <a:solidFill>
                  <a:srgbClr val="3A3A3A"/>
                </a:solidFill>
                <a:latin typeface="Source Sans Pro"/>
              </a:rPr>
              <a:t>Undoubtedly, the work now being done by </a:t>
            </a:r>
            <a:r>
              <a:rPr lang="en-US" b="1" dirty="0">
                <a:solidFill>
                  <a:srgbClr val="3A3A3A"/>
                </a:solidFill>
                <a:latin typeface="Source Sans Pro"/>
              </a:rPr>
              <a:t>AMSAT volunteers</a:t>
            </a:r>
            <a:r>
              <a:rPr lang="en-US" dirty="0">
                <a:solidFill>
                  <a:srgbClr val="3A3A3A"/>
                </a:solidFill>
                <a:latin typeface="Source Sans Pro"/>
              </a:rPr>
              <a:t> throughout the world will continue to have far-reaching, positive effects on the very future of both Amateur Radio, as well as other governmental, scientific and commercial activities in the final frontier. </a:t>
            </a:r>
          </a:p>
          <a:p>
            <a:pPr algn="just"/>
            <a:r>
              <a:rPr lang="en-US" dirty="0">
                <a:solidFill>
                  <a:srgbClr val="3A3A3A"/>
                </a:solidFill>
                <a:latin typeface="Source Sans Pro"/>
              </a:rPr>
              <a:t>Rarely have a group of “amateur” volunteers managed to do so much…for so many…with so little.</a:t>
            </a:r>
            <a:endParaRPr lang="en-US" dirty="0"/>
          </a:p>
        </p:txBody>
      </p:sp>
      <p:pic>
        <p:nvPicPr>
          <p:cNvPr id="2" name="Resim 1"/>
          <p:cNvPicPr>
            <a:picLocks noChangeAspect="1"/>
          </p:cNvPicPr>
          <p:nvPr/>
        </p:nvPicPr>
        <p:blipFill>
          <a:blip r:embed="rId5"/>
          <a:stretch>
            <a:fillRect/>
          </a:stretch>
        </p:blipFill>
        <p:spPr>
          <a:xfrm>
            <a:off x="990600" y="4477425"/>
            <a:ext cx="2137974" cy="2018133"/>
          </a:xfrm>
          <a:prstGeom prst="rect">
            <a:avLst/>
          </a:prstGeom>
        </p:spPr>
      </p:pic>
      <p:sp>
        <p:nvSpPr>
          <p:cNvPr id="3" name="Slayt Numarası Yer Tutucusu 2"/>
          <p:cNvSpPr>
            <a:spLocks noGrp="1"/>
          </p:cNvSpPr>
          <p:nvPr>
            <p:ph type="sldNum" sz="quarter" idx="12"/>
          </p:nvPr>
        </p:nvSpPr>
        <p:spPr/>
        <p:txBody>
          <a:bodyPr/>
          <a:lstStyle/>
          <a:p>
            <a:fld id="{473FE024-AEE2-4C98-9CC2-D7E1737DD2DC}" type="slidenum">
              <a:rPr lang="en-US" smtClean="0"/>
              <a:pPr/>
              <a:t>3</a:t>
            </a:fld>
            <a:endParaRPr lang="en-US" dirty="0"/>
          </a:p>
        </p:txBody>
      </p:sp>
    </p:spTree>
    <p:extLst>
      <p:ext uri="{BB962C8B-B14F-4D97-AF65-F5344CB8AC3E}">
        <p14:creationId xmlns:p14="http://schemas.microsoft.com/office/powerpoint/2010/main" val="2462621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Z:\Desktop\Screenshot from 2017-11-16 11-40-48.png"/>
          <p:cNvPicPr>
            <a:picLocks noChangeAspect="1" noChangeArrowheads="1"/>
          </p:cNvPicPr>
          <p:nvPr/>
        </p:nvPicPr>
        <p:blipFill>
          <a:blip r:embed="rId2"/>
          <a:srcRect/>
          <a:stretch>
            <a:fillRect/>
          </a:stretch>
        </p:blipFill>
        <p:spPr bwMode="auto">
          <a:xfrm>
            <a:off x="1981200" y="365522"/>
            <a:ext cx="5334000" cy="5917406"/>
          </a:xfrm>
          <a:prstGeom prst="rect">
            <a:avLst/>
          </a:prstGeom>
          <a:noFill/>
        </p:spPr>
      </p:pic>
      <p:sp>
        <p:nvSpPr>
          <p:cNvPr id="4" name="Unvan 1">
            <a:extLst>
              <a:ext uri="{FF2B5EF4-FFF2-40B4-BE49-F238E27FC236}">
                <a16:creationId xmlns:a16="http://schemas.microsoft.com/office/drawing/2014/main" id="{563C4615-A84F-4E51-A09E-B8E7FF62839D}"/>
              </a:ext>
            </a:extLst>
          </p:cNvPr>
          <p:cNvSpPr>
            <a:spLocks noGrp="1"/>
          </p:cNvSpPr>
          <p:nvPr>
            <p:ph type="title"/>
          </p:nvPr>
        </p:nvSpPr>
        <p:spPr>
          <a:xfrm>
            <a:off x="3200400" y="30729"/>
            <a:ext cx="3048000" cy="348648"/>
          </a:xfrm>
        </p:spPr>
        <p:txBody>
          <a:bodyPr>
            <a:noAutofit/>
          </a:bodyPr>
          <a:lstStyle/>
          <a:p>
            <a:r>
              <a:rPr lang="en-US" sz="3200" dirty="0"/>
              <a:t>CUBESAT BUS</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6724F44D-6BC9-4771-B1ED-AB59FC826553}"/>
              </a:ext>
            </a:extLst>
          </p:cNvPr>
          <p:cNvSpPr>
            <a:spLocks noGrp="1"/>
          </p:cNvSpPr>
          <p:nvPr>
            <p:ph type="sldNum" sz="quarter" idx="12"/>
          </p:nvPr>
        </p:nvSpPr>
        <p:spPr/>
        <p:txBody>
          <a:bodyPr/>
          <a:lstStyle/>
          <a:p>
            <a:fld id="{473FE024-AEE2-4C98-9CC2-D7E1737DD2DC}" type="slidenum">
              <a:rPr lang="en-US" smtClean="0"/>
              <a:pPr/>
              <a:t>31</a:t>
            </a:fld>
            <a:endParaRPr lang="en-US" dirty="0"/>
          </a:p>
        </p:txBody>
      </p:sp>
      <p:pic>
        <p:nvPicPr>
          <p:cNvPr id="1028" name="Picture 4" descr="cubesat header pinout ile ilgili görsel sonucu">
            <a:extLst>
              <a:ext uri="{FF2B5EF4-FFF2-40B4-BE49-F238E27FC236}">
                <a16:creationId xmlns:a16="http://schemas.microsoft.com/office/drawing/2014/main" id="{82B08E67-0C1E-42D7-A7A4-9D3224F6CE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341" y="1295400"/>
            <a:ext cx="272473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4C3F18A0-4EB2-4C5D-9AEC-D83A7BBC4983}"/>
              </a:ext>
            </a:extLst>
          </p:cNvPr>
          <p:cNvPicPr>
            <a:picLocks noChangeAspect="1"/>
          </p:cNvPicPr>
          <p:nvPr/>
        </p:nvPicPr>
        <p:blipFill>
          <a:blip r:embed="rId3"/>
          <a:stretch>
            <a:fillRect/>
          </a:stretch>
        </p:blipFill>
        <p:spPr>
          <a:xfrm>
            <a:off x="304800" y="445160"/>
            <a:ext cx="3896306" cy="3745839"/>
          </a:xfrm>
          <a:prstGeom prst="rect">
            <a:avLst/>
          </a:prstGeom>
        </p:spPr>
      </p:pic>
      <p:pic>
        <p:nvPicPr>
          <p:cNvPr id="8" name="Resim 7">
            <a:extLst>
              <a:ext uri="{FF2B5EF4-FFF2-40B4-BE49-F238E27FC236}">
                <a16:creationId xmlns:a16="http://schemas.microsoft.com/office/drawing/2014/main" id="{8AAF6A17-1FC3-43E3-831D-0101F9513038}"/>
              </a:ext>
            </a:extLst>
          </p:cNvPr>
          <p:cNvPicPr>
            <a:picLocks noChangeAspect="1"/>
          </p:cNvPicPr>
          <p:nvPr/>
        </p:nvPicPr>
        <p:blipFill>
          <a:blip r:embed="rId4"/>
          <a:stretch>
            <a:fillRect/>
          </a:stretch>
        </p:blipFill>
        <p:spPr>
          <a:xfrm>
            <a:off x="3048000" y="3917289"/>
            <a:ext cx="5905500" cy="2495550"/>
          </a:xfrm>
          <a:prstGeom prst="rect">
            <a:avLst/>
          </a:prstGeom>
        </p:spPr>
      </p:pic>
      <p:sp>
        <p:nvSpPr>
          <p:cNvPr id="9" name="Metin kutusu 8">
            <a:extLst>
              <a:ext uri="{FF2B5EF4-FFF2-40B4-BE49-F238E27FC236}">
                <a16:creationId xmlns:a16="http://schemas.microsoft.com/office/drawing/2014/main" id="{482F0FB1-D862-4EB2-9B62-E68293624080}"/>
              </a:ext>
            </a:extLst>
          </p:cNvPr>
          <p:cNvSpPr txBox="1"/>
          <p:nvPr/>
        </p:nvSpPr>
        <p:spPr>
          <a:xfrm>
            <a:off x="193610" y="6171684"/>
            <a:ext cx="5181600" cy="369332"/>
          </a:xfrm>
          <a:prstGeom prst="rect">
            <a:avLst/>
          </a:prstGeom>
          <a:noFill/>
        </p:spPr>
        <p:txBody>
          <a:bodyPr wrap="square" rtlCol="0">
            <a:spAutoFit/>
          </a:bodyPr>
          <a:lstStyle/>
          <a:p>
            <a:r>
              <a:rPr lang="tr-TR" dirty="0"/>
              <a:t>CUBESAT PINOUT STANDARD</a:t>
            </a:r>
          </a:p>
        </p:txBody>
      </p:sp>
    </p:spTree>
    <p:extLst>
      <p:ext uri="{BB962C8B-B14F-4D97-AF65-F5344CB8AC3E}">
        <p14:creationId xmlns:p14="http://schemas.microsoft.com/office/powerpoint/2010/main" val="17700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Z:\Desktop\Screenshot from 2017-11-16 11-42-32.png"/>
          <p:cNvPicPr>
            <a:picLocks noChangeAspect="1" noChangeArrowheads="1"/>
          </p:cNvPicPr>
          <p:nvPr/>
        </p:nvPicPr>
        <p:blipFill>
          <a:blip r:embed="rId2"/>
          <a:srcRect/>
          <a:stretch>
            <a:fillRect/>
          </a:stretch>
        </p:blipFill>
        <p:spPr bwMode="auto">
          <a:xfrm>
            <a:off x="1066800" y="1063048"/>
            <a:ext cx="6642858" cy="5260975"/>
          </a:xfrm>
          <a:prstGeom prst="rect">
            <a:avLst/>
          </a:prstGeom>
          <a:noFill/>
        </p:spPr>
      </p:pic>
      <p:sp>
        <p:nvSpPr>
          <p:cNvPr id="3" name="Unvan 1">
            <a:extLst>
              <a:ext uri="{FF2B5EF4-FFF2-40B4-BE49-F238E27FC236}">
                <a16:creationId xmlns:a16="http://schemas.microsoft.com/office/drawing/2014/main" id="{563C4615-A84F-4E51-A09E-B8E7FF62839D}"/>
              </a:ext>
            </a:extLst>
          </p:cNvPr>
          <p:cNvSpPr>
            <a:spLocks noGrp="1"/>
          </p:cNvSpPr>
          <p:nvPr>
            <p:ph type="title"/>
          </p:nvPr>
        </p:nvSpPr>
        <p:spPr>
          <a:xfrm>
            <a:off x="2131542" y="152400"/>
            <a:ext cx="5793258" cy="348648"/>
          </a:xfrm>
        </p:spPr>
        <p:txBody>
          <a:bodyPr>
            <a:noAutofit/>
          </a:bodyPr>
          <a:lstStyle/>
          <a:p>
            <a:r>
              <a:rPr lang="en-US" sz="3200" dirty="0"/>
              <a:t>THE STRUCTURE (SKELETON)</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Z:\Desktop\Screenshot from 2017-11-16 11-46-30.png"/>
          <p:cNvPicPr>
            <a:picLocks noChangeAspect="1" noChangeArrowheads="1"/>
          </p:cNvPicPr>
          <p:nvPr/>
        </p:nvPicPr>
        <p:blipFill>
          <a:blip r:embed="rId2"/>
          <a:srcRect/>
          <a:stretch>
            <a:fillRect/>
          </a:stretch>
        </p:blipFill>
        <p:spPr bwMode="auto">
          <a:xfrm>
            <a:off x="762000" y="1828800"/>
            <a:ext cx="7603540" cy="4324350"/>
          </a:xfrm>
          <a:prstGeom prst="rect">
            <a:avLst/>
          </a:prstGeom>
          <a:noFill/>
        </p:spPr>
      </p:pic>
      <p:sp>
        <p:nvSpPr>
          <p:cNvPr id="4" name="Unvan 1">
            <a:extLst>
              <a:ext uri="{FF2B5EF4-FFF2-40B4-BE49-F238E27FC236}">
                <a16:creationId xmlns:a16="http://schemas.microsoft.com/office/drawing/2014/main" id="{563C4615-A84F-4E51-A09E-B8E7FF62839D}"/>
              </a:ext>
            </a:extLst>
          </p:cNvPr>
          <p:cNvSpPr>
            <a:spLocks noGrp="1"/>
          </p:cNvSpPr>
          <p:nvPr>
            <p:ph type="title"/>
          </p:nvPr>
        </p:nvSpPr>
        <p:spPr>
          <a:xfrm>
            <a:off x="3124200" y="762000"/>
            <a:ext cx="2745258" cy="348648"/>
          </a:xfrm>
        </p:spPr>
        <p:txBody>
          <a:bodyPr>
            <a:noAutofit/>
          </a:bodyPr>
          <a:lstStyle/>
          <a:p>
            <a:r>
              <a:rPr lang="en-US" sz="3200" dirty="0"/>
              <a:t>OBC &amp; BEACON</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1">
            <a:extLst>
              <a:ext uri="{FF2B5EF4-FFF2-40B4-BE49-F238E27FC236}">
                <a16:creationId xmlns:a16="http://schemas.microsoft.com/office/drawing/2014/main" id="{563C4615-A84F-4E51-A09E-B8E7FF62839D}"/>
              </a:ext>
            </a:extLst>
          </p:cNvPr>
          <p:cNvSpPr>
            <a:spLocks noGrp="1"/>
          </p:cNvSpPr>
          <p:nvPr>
            <p:ph type="title"/>
          </p:nvPr>
        </p:nvSpPr>
        <p:spPr>
          <a:xfrm>
            <a:off x="3124200" y="762000"/>
            <a:ext cx="2745258" cy="348648"/>
          </a:xfrm>
        </p:spPr>
        <p:txBody>
          <a:bodyPr>
            <a:noAutofit/>
          </a:bodyPr>
          <a:lstStyle/>
          <a:p>
            <a:r>
              <a:rPr lang="en-US" sz="3200" dirty="0"/>
              <a:t>OBC &amp; BEACON</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34</a:t>
            </a:fld>
            <a:endParaRPr lang="en-US" dirty="0"/>
          </a:p>
        </p:txBody>
      </p:sp>
      <p:pic>
        <p:nvPicPr>
          <p:cNvPr id="3" name="Resim 2">
            <a:extLst>
              <a:ext uri="{FF2B5EF4-FFF2-40B4-BE49-F238E27FC236}">
                <a16:creationId xmlns:a16="http://schemas.microsoft.com/office/drawing/2014/main" id="{27D8039D-B797-49A8-9B22-17B240B4A716}"/>
              </a:ext>
            </a:extLst>
          </p:cNvPr>
          <p:cNvPicPr>
            <a:picLocks noChangeAspect="1"/>
          </p:cNvPicPr>
          <p:nvPr/>
        </p:nvPicPr>
        <p:blipFill>
          <a:blip r:embed="rId2"/>
          <a:stretch>
            <a:fillRect/>
          </a:stretch>
        </p:blipFill>
        <p:spPr>
          <a:xfrm>
            <a:off x="0" y="1414462"/>
            <a:ext cx="9144000" cy="4029075"/>
          </a:xfrm>
          <a:prstGeom prst="rect">
            <a:avLst/>
          </a:prstGeom>
        </p:spPr>
      </p:pic>
    </p:spTree>
    <p:extLst>
      <p:ext uri="{BB962C8B-B14F-4D97-AF65-F5344CB8AC3E}">
        <p14:creationId xmlns:p14="http://schemas.microsoft.com/office/powerpoint/2010/main" val="2910383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D8BCC0AC-291D-425E-A3A8-4714D4EDF547}"/>
              </a:ext>
            </a:extLst>
          </p:cNvPr>
          <p:cNvSpPr>
            <a:spLocks noGrp="1"/>
          </p:cNvSpPr>
          <p:nvPr>
            <p:ph type="sldNum" sz="quarter" idx="12"/>
          </p:nvPr>
        </p:nvSpPr>
        <p:spPr/>
        <p:txBody>
          <a:bodyPr/>
          <a:lstStyle/>
          <a:p>
            <a:fld id="{473FE024-AEE2-4C98-9CC2-D7E1737DD2DC}" type="slidenum">
              <a:rPr lang="en-US" smtClean="0"/>
              <a:pPr/>
              <a:t>35</a:t>
            </a:fld>
            <a:endParaRPr lang="en-US" dirty="0"/>
          </a:p>
        </p:txBody>
      </p:sp>
      <p:pic>
        <p:nvPicPr>
          <p:cNvPr id="5" name="Resim 4">
            <a:extLst>
              <a:ext uri="{FF2B5EF4-FFF2-40B4-BE49-F238E27FC236}">
                <a16:creationId xmlns:a16="http://schemas.microsoft.com/office/drawing/2014/main" id="{88D9FB77-1D48-40E3-90C9-90A315A20D92}"/>
              </a:ext>
            </a:extLst>
          </p:cNvPr>
          <p:cNvPicPr>
            <a:picLocks noChangeAspect="1"/>
          </p:cNvPicPr>
          <p:nvPr/>
        </p:nvPicPr>
        <p:blipFill>
          <a:blip r:embed="rId2"/>
          <a:stretch>
            <a:fillRect/>
          </a:stretch>
        </p:blipFill>
        <p:spPr>
          <a:xfrm>
            <a:off x="857250" y="1733550"/>
            <a:ext cx="7429500" cy="3390900"/>
          </a:xfrm>
          <a:prstGeom prst="rect">
            <a:avLst/>
          </a:prstGeom>
        </p:spPr>
      </p:pic>
    </p:spTree>
    <p:extLst>
      <p:ext uri="{BB962C8B-B14F-4D97-AF65-F5344CB8AC3E}">
        <p14:creationId xmlns:p14="http://schemas.microsoft.com/office/powerpoint/2010/main" val="380880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C7DCC8B0-B32D-4171-BB9C-5D1A3C61C1E5}"/>
              </a:ext>
            </a:extLst>
          </p:cNvPr>
          <p:cNvSpPr>
            <a:spLocks noGrp="1"/>
          </p:cNvSpPr>
          <p:nvPr>
            <p:ph type="sldNum" sz="quarter" idx="12"/>
          </p:nvPr>
        </p:nvSpPr>
        <p:spPr/>
        <p:txBody>
          <a:bodyPr/>
          <a:lstStyle/>
          <a:p>
            <a:fld id="{473FE024-AEE2-4C98-9CC2-D7E1737DD2DC}" type="slidenum">
              <a:rPr lang="en-US" smtClean="0"/>
              <a:pPr/>
              <a:t>36</a:t>
            </a:fld>
            <a:endParaRPr lang="en-US" dirty="0"/>
          </a:p>
        </p:txBody>
      </p:sp>
      <p:pic>
        <p:nvPicPr>
          <p:cNvPr id="5" name="Resim 4">
            <a:extLst>
              <a:ext uri="{FF2B5EF4-FFF2-40B4-BE49-F238E27FC236}">
                <a16:creationId xmlns:a16="http://schemas.microsoft.com/office/drawing/2014/main" id="{15E88E0B-4C61-424D-96AA-ECF8478B7309}"/>
              </a:ext>
            </a:extLst>
          </p:cNvPr>
          <p:cNvPicPr>
            <a:picLocks noChangeAspect="1"/>
          </p:cNvPicPr>
          <p:nvPr/>
        </p:nvPicPr>
        <p:blipFill>
          <a:blip r:embed="rId2"/>
          <a:stretch>
            <a:fillRect/>
          </a:stretch>
        </p:blipFill>
        <p:spPr>
          <a:xfrm>
            <a:off x="1876425" y="1905000"/>
            <a:ext cx="5391150" cy="4076700"/>
          </a:xfrm>
          <a:prstGeom prst="rect">
            <a:avLst/>
          </a:prstGeom>
        </p:spPr>
      </p:pic>
      <p:sp>
        <p:nvSpPr>
          <p:cNvPr id="6" name="Metin kutusu 5">
            <a:extLst>
              <a:ext uri="{FF2B5EF4-FFF2-40B4-BE49-F238E27FC236}">
                <a16:creationId xmlns:a16="http://schemas.microsoft.com/office/drawing/2014/main" id="{33E2C04C-5613-47F5-8279-C1FDBAF120BC}"/>
              </a:ext>
            </a:extLst>
          </p:cNvPr>
          <p:cNvSpPr txBox="1"/>
          <p:nvPr/>
        </p:nvSpPr>
        <p:spPr>
          <a:xfrm>
            <a:off x="3657600" y="1295400"/>
            <a:ext cx="1107804" cy="369332"/>
          </a:xfrm>
          <a:prstGeom prst="rect">
            <a:avLst/>
          </a:prstGeom>
          <a:noFill/>
        </p:spPr>
        <p:txBody>
          <a:bodyPr wrap="none" rtlCol="0">
            <a:spAutoFit/>
          </a:bodyPr>
          <a:lstStyle/>
          <a:p>
            <a:r>
              <a:rPr lang="tr-TR" dirty="0"/>
              <a:t>BEACON</a:t>
            </a:r>
          </a:p>
        </p:txBody>
      </p:sp>
    </p:spTree>
    <p:extLst>
      <p:ext uri="{BB962C8B-B14F-4D97-AF65-F5344CB8AC3E}">
        <p14:creationId xmlns:p14="http://schemas.microsoft.com/office/powerpoint/2010/main" val="3353360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Z:\Desktop\Screenshot from 2017-11-16 11-47-33.png"/>
          <p:cNvPicPr>
            <a:picLocks noChangeAspect="1" noChangeArrowheads="1"/>
          </p:cNvPicPr>
          <p:nvPr/>
        </p:nvPicPr>
        <p:blipFill>
          <a:blip r:embed="rId2"/>
          <a:srcRect/>
          <a:stretch>
            <a:fillRect/>
          </a:stretch>
        </p:blipFill>
        <p:spPr bwMode="auto">
          <a:xfrm>
            <a:off x="2514600" y="1446306"/>
            <a:ext cx="4419600" cy="4666749"/>
          </a:xfrm>
          <a:prstGeom prst="rect">
            <a:avLst/>
          </a:prstGeom>
          <a:noFill/>
        </p:spPr>
      </p:pic>
      <p:sp>
        <p:nvSpPr>
          <p:cNvPr id="4" name="Unvan 1">
            <a:extLst>
              <a:ext uri="{FF2B5EF4-FFF2-40B4-BE49-F238E27FC236}">
                <a16:creationId xmlns:a16="http://schemas.microsoft.com/office/drawing/2014/main" id="{563C4615-A84F-4E51-A09E-B8E7FF62839D}"/>
              </a:ext>
            </a:extLst>
          </p:cNvPr>
          <p:cNvSpPr>
            <a:spLocks noGrp="1"/>
          </p:cNvSpPr>
          <p:nvPr>
            <p:ph type="title"/>
          </p:nvPr>
        </p:nvSpPr>
        <p:spPr>
          <a:xfrm>
            <a:off x="1905000" y="914400"/>
            <a:ext cx="6400800" cy="348648"/>
          </a:xfrm>
        </p:spPr>
        <p:txBody>
          <a:bodyPr>
            <a:noAutofit/>
          </a:bodyPr>
          <a:lstStyle/>
          <a:p>
            <a:r>
              <a:rPr lang="en-US" sz="3200" dirty="0"/>
              <a:t>ANTENNA OPENING SUBSYSTEM</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a:extLst>
              <a:ext uri="{FF2B5EF4-FFF2-40B4-BE49-F238E27FC236}">
                <a16:creationId xmlns:a16="http://schemas.microsoft.com/office/drawing/2014/main" id="{563C4615-A84F-4E51-A09E-B8E7FF62839D}"/>
              </a:ext>
            </a:extLst>
          </p:cNvPr>
          <p:cNvSpPr>
            <a:spLocks noGrp="1"/>
          </p:cNvSpPr>
          <p:nvPr>
            <p:ph type="title"/>
          </p:nvPr>
        </p:nvSpPr>
        <p:spPr>
          <a:xfrm>
            <a:off x="2057400" y="743022"/>
            <a:ext cx="4726458" cy="348648"/>
          </a:xfrm>
        </p:spPr>
        <p:txBody>
          <a:bodyPr>
            <a:noAutofit/>
          </a:bodyPr>
          <a:lstStyle/>
          <a:p>
            <a:r>
              <a:rPr lang="en-US" sz="3200" dirty="0"/>
              <a:t>PAYLOAD-1 (TRANSPONDER)</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38</a:t>
            </a:fld>
            <a:endParaRPr lang="en-US" dirty="0"/>
          </a:p>
        </p:txBody>
      </p:sp>
      <p:pic>
        <p:nvPicPr>
          <p:cNvPr id="3" name="Resim 2">
            <a:extLst>
              <a:ext uri="{FF2B5EF4-FFF2-40B4-BE49-F238E27FC236}">
                <a16:creationId xmlns:a16="http://schemas.microsoft.com/office/drawing/2014/main" id="{D6898108-AF45-4C6F-838C-E11FD101DA3C}"/>
              </a:ext>
            </a:extLst>
          </p:cNvPr>
          <p:cNvPicPr>
            <a:picLocks noChangeAspect="1"/>
          </p:cNvPicPr>
          <p:nvPr/>
        </p:nvPicPr>
        <p:blipFill>
          <a:blip r:embed="rId2"/>
          <a:stretch>
            <a:fillRect/>
          </a:stretch>
        </p:blipFill>
        <p:spPr>
          <a:xfrm>
            <a:off x="67962" y="1981200"/>
            <a:ext cx="8923638" cy="375198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a:extLst>
              <a:ext uri="{FF2B5EF4-FFF2-40B4-BE49-F238E27FC236}">
                <a16:creationId xmlns:a16="http://schemas.microsoft.com/office/drawing/2014/main" id="{563C4615-A84F-4E51-A09E-B8E7FF62839D}"/>
              </a:ext>
            </a:extLst>
          </p:cNvPr>
          <p:cNvSpPr>
            <a:spLocks noGrp="1"/>
          </p:cNvSpPr>
          <p:nvPr>
            <p:ph type="title"/>
          </p:nvPr>
        </p:nvSpPr>
        <p:spPr>
          <a:xfrm>
            <a:off x="2057400" y="743022"/>
            <a:ext cx="4726458" cy="348648"/>
          </a:xfrm>
        </p:spPr>
        <p:txBody>
          <a:bodyPr>
            <a:noAutofit/>
          </a:bodyPr>
          <a:lstStyle/>
          <a:p>
            <a:r>
              <a:rPr lang="en-US" sz="3200" dirty="0"/>
              <a:t>PAYLOAD-1 (TRANSPONDER)</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39</a:t>
            </a:fld>
            <a:endParaRPr lang="en-US" dirty="0"/>
          </a:p>
        </p:txBody>
      </p:sp>
      <p:pic>
        <p:nvPicPr>
          <p:cNvPr id="3" name="Resim 2">
            <a:extLst>
              <a:ext uri="{FF2B5EF4-FFF2-40B4-BE49-F238E27FC236}">
                <a16:creationId xmlns:a16="http://schemas.microsoft.com/office/drawing/2014/main" id="{E8DE68EF-DFA8-4039-B4BD-69353FB62310}"/>
              </a:ext>
            </a:extLst>
          </p:cNvPr>
          <p:cNvPicPr>
            <a:picLocks noChangeAspect="1"/>
          </p:cNvPicPr>
          <p:nvPr/>
        </p:nvPicPr>
        <p:blipFill>
          <a:blip r:embed="rId2"/>
          <a:stretch>
            <a:fillRect/>
          </a:stretch>
        </p:blipFill>
        <p:spPr>
          <a:xfrm>
            <a:off x="228600" y="1600200"/>
            <a:ext cx="8707236" cy="4160838"/>
          </a:xfrm>
          <a:prstGeom prst="rect">
            <a:avLst/>
          </a:prstGeom>
        </p:spPr>
      </p:pic>
    </p:spTree>
    <p:extLst>
      <p:ext uri="{BB962C8B-B14F-4D97-AF65-F5344CB8AC3E}">
        <p14:creationId xmlns:p14="http://schemas.microsoft.com/office/powerpoint/2010/main" val="330954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p:cNvSpPr>
            <a:spLocks noGrp="1"/>
          </p:cNvSpPr>
          <p:nvPr>
            <p:ph type="sldNum" sz="quarter" idx="12"/>
          </p:nvPr>
        </p:nvSpPr>
        <p:spPr/>
        <p:txBody>
          <a:bodyPr/>
          <a:lstStyle/>
          <a:p>
            <a:fld id="{473FE024-AEE2-4C98-9CC2-D7E1737DD2DC}" type="slidenum">
              <a:rPr lang="en-US" smtClean="0"/>
              <a:pPr/>
              <a:t>4</a:t>
            </a:fld>
            <a:endParaRPr lang="en-US" dirty="0"/>
          </a:p>
        </p:txBody>
      </p:sp>
      <p:pic>
        <p:nvPicPr>
          <p:cNvPr id="3" name="Resim 2">
            <a:extLst>
              <a:ext uri="{FF2B5EF4-FFF2-40B4-BE49-F238E27FC236}">
                <a16:creationId xmlns:a16="http://schemas.microsoft.com/office/drawing/2014/main" id="{3CF68EE7-E6FE-4956-97D1-D8CB33C1E3B1}"/>
              </a:ext>
            </a:extLst>
          </p:cNvPr>
          <p:cNvPicPr>
            <a:picLocks noChangeAspect="1"/>
          </p:cNvPicPr>
          <p:nvPr/>
        </p:nvPicPr>
        <p:blipFill>
          <a:blip r:embed="rId3"/>
          <a:stretch>
            <a:fillRect/>
          </a:stretch>
        </p:blipFill>
        <p:spPr>
          <a:xfrm>
            <a:off x="-15551" y="0"/>
            <a:ext cx="9144000" cy="6779988"/>
          </a:xfrm>
          <a:prstGeom prst="rect">
            <a:avLst/>
          </a:prstGeom>
        </p:spPr>
      </p:pic>
    </p:spTree>
    <p:extLst>
      <p:ext uri="{BB962C8B-B14F-4D97-AF65-F5344CB8AC3E}">
        <p14:creationId xmlns:p14="http://schemas.microsoft.com/office/powerpoint/2010/main" val="807769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a:extLst>
              <a:ext uri="{FF2B5EF4-FFF2-40B4-BE49-F238E27FC236}">
                <a16:creationId xmlns:a16="http://schemas.microsoft.com/office/drawing/2014/main" id="{43158219-6592-4773-A5A6-DA4C16238F7C}"/>
              </a:ext>
            </a:extLst>
          </p:cNvPr>
          <p:cNvSpPr>
            <a:spLocks noGrp="1"/>
          </p:cNvSpPr>
          <p:nvPr>
            <p:ph type="sldNum" sz="quarter" idx="12"/>
          </p:nvPr>
        </p:nvSpPr>
        <p:spPr/>
        <p:txBody>
          <a:bodyPr/>
          <a:lstStyle/>
          <a:p>
            <a:fld id="{473FE024-AEE2-4C98-9CC2-D7E1737DD2DC}" type="slidenum">
              <a:rPr lang="en-US" smtClean="0"/>
              <a:pPr/>
              <a:t>40</a:t>
            </a:fld>
            <a:endParaRPr lang="en-US" dirty="0"/>
          </a:p>
        </p:txBody>
      </p:sp>
      <p:pic>
        <p:nvPicPr>
          <p:cNvPr id="5" name="Picture 2" descr="https://www.pasternack.com/Images/reference-tools/images/fspl1_pic.png">
            <a:extLst>
              <a:ext uri="{FF2B5EF4-FFF2-40B4-BE49-F238E27FC236}">
                <a16:creationId xmlns:a16="http://schemas.microsoft.com/office/drawing/2014/main" id="{B7D48FC1-1C2E-4D46-9462-91612926EA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6369738" cy="1926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pasternack.com/Images/reference-tools/images/fspl_eq.png">
            <a:extLst>
              <a:ext uri="{FF2B5EF4-FFF2-40B4-BE49-F238E27FC236}">
                <a16:creationId xmlns:a16="http://schemas.microsoft.com/office/drawing/2014/main" id="{0BEF9554-8E2B-4F4D-9F96-634DE251D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895600"/>
            <a:ext cx="6369736" cy="797447"/>
          </a:xfrm>
          <a:prstGeom prst="rect">
            <a:avLst/>
          </a:prstGeom>
          <a:noFill/>
          <a:extLst>
            <a:ext uri="{909E8E84-426E-40DD-AFC4-6F175D3DCCD1}">
              <a14:hiddenFill xmlns:a14="http://schemas.microsoft.com/office/drawing/2010/main">
                <a:solidFill>
                  <a:srgbClr val="FFFFFF"/>
                </a:solidFill>
              </a14:hiddenFill>
            </a:ext>
          </a:extLst>
        </p:spPr>
      </p:pic>
      <p:sp>
        <p:nvSpPr>
          <p:cNvPr id="7" name="Unvan 1">
            <a:extLst>
              <a:ext uri="{FF2B5EF4-FFF2-40B4-BE49-F238E27FC236}">
                <a16:creationId xmlns:a16="http://schemas.microsoft.com/office/drawing/2014/main" id="{A1CF2A83-FB7B-49EC-AF3D-D54F64D8A772}"/>
              </a:ext>
            </a:extLst>
          </p:cNvPr>
          <p:cNvSpPr>
            <a:spLocks noGrp="1"/>
          </p:cNvSpPr>
          <p:nvPr>
            <p:ph type="title"/>
          </p:nvPr>
        </p:nvSpPr>
        <p:spPr>
          <a:xfrm>
            <a:off x="2971800" y="737400"/>
            <a:ext cx="2971800" cy="348648"/>
          </a:xfrm>
        </p:spPr>
        <p:txBody>
          <a:bodyPr>
            <a:noAutofit/>
          </a:bodyPr>
          <a:lstStyle/>
          <a:p>
            <a:r>
              <a:rPr lang="tr-TR" sz="3200" dirty="0"/>
              <a:t>FREE SPACE LOSS</a:t>
            </a:r>
          </a:p>
        </p:txBody>
      </p:sp>
      <p:graphicFrame>
        <p:nvGraphicFramePr>
          <p:cNvPr id="8" name="Tablo 7">
            <a:extLst>
              <a:ext uri="{FF2B5EF4-FFF2-40B4-BE49-F238E27FC236}">
                <a16:creationId xmlns:a16="http://schemas.microsoft.com/office/drawing/2014/main" id="{3264D17D-9780-4882-8960-58A829246D5F}"/>
              </a:ext>
            </a:extLst>
          </p:cNvPr>
          <p:cNvGraphicFramePr>
            <a:graphicFrameLocks noGrp="1"/>
          </p:cNvGraphicFramePr>
          <p:nvPr>
            <p:extLst>
              <p:ext uri="{D42A27DB-BD31-4B8C-83A1-F6EECF244321}">
                <p14:modId xmlns:p14="http://schemas.microsoft.com/office/powerpoint/2010/main" val="2890572315"/>
              </p:ext>
            </p:extLst>
          </p:nvPr>
        </p:nvGraphicFramePr>
        <p:xfrm>
          <a:off x="7093259" y="3443210"/>
          <a:ext cx="1967881" cy="2882038"/>
        </p:xfrm>
        <a:graphic>
          <a:graphicData uri="http://schemas.openxmlformats.org/drawingml/2006/table">
            <a:tbl>
              <a:tblPr firstRow="1" bandRow="1">
                <a:tableStyleId>{5C22544A-7EE6-4342-B048-85BDC9FD1C3A}</a:tableStyleId>
              </a:tblPr>
              <a:tblGrid>
                <a:gridCol w="875929">
                  <a:extLst>
                    <a:ext uri="{9D8B030D-6E8A-4147-A177-3AD203B41FA5}">
                      <a16:colId xmlns:a16="http://schemas.microsoft.com/office/drawing/2014/main" val="3040563332"/>
                    </a:ext>
                  </a:extLst>
                </a:gridCol>
                <a:gridCol w="1091952">
                  <a:extLst>
                    <a:ext uri="{9D8B030D-6E8A-4147-A177-3AD203B41FA5}">
                      <a16:colId xmlns:a16="http://schemas.microsoft.com/office/drawing/2014/main" val="3688346924"/>
                    </a:ext>
                  </a:extLst>
                </a:gridCol>
              </a:tblGrid>
              <a:tr h="413158">
                <a:tc gridSpan="2">
                  <a:txBody>
                    <a:bodyPr/>
                    <a:lstStyle/>
                    <a:p>
                      <a:pPr algn="ctr"/>
                      <a:r>
                        <a:rPr lang="tr-TR" sz="1200" u="sng" dirty="0"/>
                        <a:t>300 </a:t>
                      </a:r>
                      <a:r>
                        <a:rPr lang="tr-TR" sz="1200" u="sng" dirty="0" err="1"/>
                        <a:t>Mhz</a:t>
                      </a:r>
                      <a:r>
                        <a:rPr lang="tr-TR" sz="1200" u="sng" dirty="0"/>
                        <a:t> FSL</a:t>
                      </a:r>
                    </a:p>
                  </a:txBody>
                  <a:tcPr/>
                </a:tc>
                <a:tc hMerge="1">
                  <a:txBody>
                    <a:bodyPr/>
                    <a:lstStyle/>
                    <a:p>
                      <a:endParaRPr lang="tr-TR" dirty="0"/>
                    </a:p>
                  </a:txBody>
                  <a:tcPr/>
                </a:tc>
                <a:extLst>
                  <a:ext uri="{0D108BD9-81ED-4DB2-BD59-A6C34878D82A}">
                    <a16:rowId xmlns:a16="http://schemas.microsoft.com/office/drawing/2014/main" val="75819741"/>
                  </a:ext>
                </a:extLst>
              </a:tr>
              <a:tr h="239369">
                <a:tc>
                  <a:txBody>
                    <a:bodyPr/>
                    <a:lstStyle/>
                    <a:p>
                      <a:pPr algn="ctr"/>
                      <a:r>
                        <a:rPr lang="tr-TR" sz="1200" dirty="0"/>
                        <a:t>50km</a:t>
                      </a:r>
                    </a:p>
                  </a:txBody>
                  <a:tcPr/>
                </a:tc>
                <a:tc>
                  <a:txBody>
                    <a:bodyPr/>
                    <a:lstStyle/>
                    <a:p>
                      <a:pPr algn="ctr"/>
                      <a:r>
                        <a:rPr lang="tr-TR" sz="1200" dirty="0"/>
                        <a:t>116dB</a:t>
                      </a:r>
                    </a:p>
                  </a:txBody>
                  <a:tcPr/>
                </a:tc>
                <a:extLst>
                  <a:ext uri="{0D108BD9-81ED-4DB2-BD59-A6C34878D82A}">
                    <a16:rowId xmlns:a16="http://schemas.microsoft.com/office/drawing/2014/main" val="2107747785"/>
                  </a:ext>
                </a:extLst>
              </a:tr>
              <a:tr h="239369">
                <a:tc>
                  <a:txBody>
                    <a:bodyPr/>
                    <a:lstStyle/>
                    <a:p>
                      <a:pPr algn="ctr"/>
                      <a:r>
                        <a:rPr lang="tr-TR" sz="1200" dirty="0"/>
                        <a:t>100km</a:t>
                      </a:r>
                    </a:p>
                  </a:txBody>
                  <a:tcPr/>
                </a:tc>
                <a:tc>
                  <a:txBody>
                    <a:bodyPr/>
                    <a:lstStyle/>
                    <a:p>
                      <a:pPr algn="ctr"/>
                      <a:r>
                        <a:rPr lang="tr-TR" sz="1200" dirty="0"/>
                        <a:t>122dB</a:t>
                      </a:r>
                    </a:p>
                  </a:txBody>
                  <a:tcPr/>
                </a:tc>
                <a:extLst>
                  <a:ext uri="{0D108BD9-81ED-4DB2-BD59-A6C34878D82A}">
                    <a16:rowId xmlns:a16="http://schemas.microsoft.com/office/drawing/2014/main" val="31823236"/>
                  </a:ext>
                </a:extLst>
              </a:tr>
              <a:tr h="239369">
                <a:tc>
                  <a:txBody>
                    <a:bodyPr/>
                    <a:lstStyle/>
                    <a:p>
                      <a:pPr algn="ctr"/>
                      <a:r>
                        <a:rPr lang="tr-TR" sz="1200" dirty="0"/>
                        <a:t>150km</a:t>
                      </a:r>
                    </a:p>
                  </a:txBody>
                  <a:tcPr/>
                </a:tc>
                <a:tc>
                  <a:txBody>
                    <a:bodyPr/>
                    <a:lstStyle/>
                    <a:p>
                      <a:pPr algn="ctr"/>
                      <a:r>
                        <a:rPr lang="tr-TR" sz="1200" dirty="0"/>
                        <a:t>125.5dB</a:t>
                      </a:r>
                    </a:p>
                  </a:txBody>
                  <a:tcPr/>
                </a:tc>
                <a:extLst>
                  <a:ext uri="{0D108BD9-81ED-4DB2-BD59-A6C34878D82A}">
                    <a16:rowId xmlns:a16="http://schemas.microsoft.com/office/drawing/2014/main" val="915408009"/>
                  </a:ext>
                </a:extLst>
              </a:tr>
              <a:tr h="239369">
                <a:tc>
                  <a:txBody>
                    <a:bodyPr/>
                    <a:lstStyle/>
                    <a:p>
                      <a:pPr algn="ctr"/>
                      <a:r>
                        <a:rPr lang="tr-TR" sz="1200" dirty="0"/>
                        <a:t>200km</a:t>
                      </a:r>
                    </a:p>
                  </a:txBody>
                  <a:tcPr/>
                </a:tc>
                <a:tc>
                  <a:txBody>
                    <a:bodyPr/>
                    <a:lstStyle/>
                    <a:p>
                      <a:pPr algn="ctr"/>
                      <a:r>
                        <a:rPr lang="tr-TR" sz="1200" dirty="0"/>
                        <a:t>128dB</a:t>
                      </a:r>
                    </a:p>
                  </a:txBody>
                  <a:tcPr/>
                </a:tc>
                <a:extLst>
                  <a:ext uri="{0D108BD9-81ED-4DB2-BD59-A6C34878D82A}">
                    <a16:rowId xmlns:a16="http://schemas.microsoft.com/office/drawing/2014/main" val="807749119"/>
                  </a:ext>
                </a:extLst>
              </a:tr>
              <a:tr h="239369">
                <a:tc>
                  <a:txBody>
                    <a:bodyPr/>
                    <a:lstStyle/>
                    <a:p>
                      <a:pPr algn="ctr"/>
                      <a:r>
                        <a:rPr lang="tr-TR" sz="1200" dirty="0"/>
                        <a:t>250km</a:t>
                      </a:r>
                    </a:p>
                  </a:txBody>
                  <a:tcPr/>
                </a:tc>
                <a:tc>
                  <a:txBody>
                    <a:bodyPr/>
                    <a:lstStyle/>
                    <a:p>
                      <a:pPr algn="ctr"/>
                      <a:r>
                        <a:rPr lang="tr-TR" sz="1200" dirty="0"/>
                        <a:t>129.9dB</a:t>
                      </a:r>
                    </a:p>
                  </a:txBody>
                  <a:tcPr/>
                </a:tc>
                <a:extLst>
                  <a:ext uri="{0D108BD9-81ED-4DB2-BD59-A6C34878D82A}">
                    <a16:rowId xmlns:a16="http://schemas.microsoft.com/office/drawing/2014/main" val="2866741065"/>
                  </a:ext>
                </a:extLst>
              </a:tr>
              <a:tr h="239369">
                <a:tc>
                  <a:txBody>
                    <a:bodyPr/>
                    <a:lstStyle/>
                    <a:p>
                      <a:pPr algn="ctr"/>
                      <a:r>
                        <a:rPr lang="tr-TR" sz="1200" dirty="0"/>
                        <a:t>300km</a:t>
                      </a:r>
                    </a:p>
                  </a:txBody>
                  <a:tcPr/>
                </a:tc>
                <a:tc>
                  <a:txBody>
                    <a:bodyPr/>
                    <a:lstStyle/>
                    <a:p>
                      <a:pPr algn="ctr"/>
                      <a:r>
                        <a:rPr lang="tr-TR" sz="1200" dirty="0"/>
                        <a:t>131.5dB</a:t>
                      </a:r>
                    </a:p>
                  </a:txBody>
                  <a:tcPr/>
                </a:tc>
                <a:extLst>
                  <a:ext uri="{0D108BD9-81ED-4DB2-BD59-A6C34878D82A}">
                    <a16:rowId xmlns:a16="http://schemas.microsoft.com/office/drawing/2014/main" val="331582969"/>
                  </a:ext>
                </a:extLst>
              </a:tr>
              <a:tr h="239369">
                <a:tc>
                  <a:txBody>
                    <a:bodyPr/>
                    <a:lstStyle/>
                    <a:p>
                      <a:pPr algn="ctr"/>
                      <a:r>
                        <a:rPr lang="tr-TR" sz="1200" dirty="0"/>
                        <a:t>350km</a:t>
                      </a:r>
                    </a:p>
                  </a:txBody>
                  <a:tcPr/>
                </a:tc>
                <a:tc>
                  <a:txBody>
                    <a:bodyPr/>
                    <a:lstStyle/>
                    <a:p>
                      <a:pPr algn="ctr"/>
                      <a:r>
                        <a:rPr lang="tr-TR" sz="1200" dirty="0"/>
                        <a:t>132.9</a:t>
                      </a:r>
                    </a:p>
                  </a:txBody>
                  <a:tcPr/>
                </a:tc>
                <a:extLst>
                  <a:ext uri="{0D108BD9-81ED-4DB2-BD59-A6C34878D82A}">
                    <a16:rowId xmlns:a16="http://schemas.microsoft.com/office/drawing/2014/main" val="1797324927"/>
                  </a:ext>
                </a:extLst>
              </a:tr>
              <a:tr h="239369">
                <a:tc>
                  <a:txBody>
                    <a:bodyPr/>
                    <a:lstStyle/>
                    <a:p>
                      <a:pPr algn="ctr"/>
                      <a:r>
                        <a:rPr lang="tr-TR" sz="1200" dirty="0"/>
                        <a:t>400km</a:t>
                      </a:r>
                    </a:p>
                  </a:txBody>
                  <a:tcPr/>
                </a:tc>
                <a:tc>
                  <a:txBody>
                    <a:bodyPr/>
                    <a:lstStyle/>
                    <a:p>
                      <a:pPr algn="ctr"/>
                      <a:r>
                        <a:rPr lang="tr-TR" sz="1200" dirty="0"/>
                        <a:t>134dB</a:t>
                      </a:r>
                    </a:p>
                  </a:txBody>
                  <a:tcPr/>
                </a:tc>
                <a:extLst>
                  <a:ext uri="{0D108BD9-81ED-4DB2-BD59-A6C34878D82A}">
                    <a16:rowId xmlns:a16="http://schemas.microsoft.com/office/drawing/2014/main" val="2848305115"/>
                  </a:ext>
                </a:extLst>
              </a:tr>
              <a:tr h="239369">
                <a:tc>
                  <a:txBody>
                    <a:bodyPr/>
                    <a:lstStyle/>
                    <a:p>
                      <a:pPr algn="ctr"/>
                      <a:r>
                        <a:rPr lang="tr-TR" sz="1200" dirty="0"/>
                        <a:t>450km</a:t>
                      </a:r>
                    </a:p>
                  </a:txBody>
                  <a:tcPr/>
                </a:tc>
                <a:tc>
                  <a:txBody>
                    <a:bodyPr/>
                    <a:lstStyle/>
                    <a:p>
                      <a:pPr algn="ctr"/>
                      <a:r>
                        <a:rPr lang="tr-TR" sz="1200" dirty="0"/>
                        <a:t>135dB</a:t>
                      </a:r>
                    </a:p>
                  </a:txBody>
                  <a:tcPr/>
                </a:tc>
                <a:extLst>
                  <a:ext uri="{0D108BD9-81ED-4DB2-BD59-A6C34878D82A}">
                    <a16:rowId xmlns:a16="http://schemas.microsoft.com/office/drawing/2014/main" val="1062861951"/>
                  </a:ext>
                </a:extLst>
              </a:tr>
            </a:tbl>
          </a:graphicData>
        </a:graphic>
      </p:graphicFrame>
    </p:spTree>
    <p:extLst>
      <p:ext uri="{BB962C8B-B14F-4D97-AF65-F5344CB8AC3E}">
        <p14:creationId xmlns:p14="http://schemas.microsoft.com/office/powerpoint/2010/main" val="633905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Z:\Desktop\Screenshot from 2017-11-16 11-48-39.png"/>
          <p:cNvPicPr>
            <a:picLocks noChangeAspect="1" noChangeArrowheads="1"/>
          </p:cNvPicPr>
          <p:nvPr/>
        </p:nvPicPr>
        <p:blipFill>
          <a:blip r:embed="rId2"/>
          <a:srcRect/>
          <a:stretch>
            <a:fillRect/>
          </a:stretch>
        </p:blipFill>
        <p:spPr bwMode="auto">
          <a:xfrm>
            <a:off x="304800" y="1295400"/>
            <a:ext cx="8612383" cy="4876800"/>
          </a:xfrm>
          <a:prstGeom prst="rect">
            <a:avLst/>
          </a:prstGeom>
          <a:noFill/>
        </p:spPr>
      </p:pic>
      <p:sp>
        <p:nvSpPr>
          <p:cNvPr id="5" name="Unvan 1">
            <a:extLst>
              <a:ext uri="{FF2B5EF4-FFF2-40B4-BE49-F238E27FC236}">
                <a16:creationId xmlns:a16="http://schemas.microsoft.com/office/drawing/2014/main" id="{563C4615-A84F-4E51-A09E-B8E7FF62839D}"/>
              </a:ext>
            </a:extLst>
          </p:cNvPr>
          <p:cNvSpPr>
            <a:spLocks noGrp="1"/>
          </p:cNvSpPr>
          <p:nvPr>
            <p:ph type="title"/>
          </p:nvPr>
        </p:nvSpPr>
        <p:spPr>
          <a:xfrm>
            <a:off x="1524000" y="969843"/>
            <a:ext cx="8229600" cy="348648"/>
          </a:xfrm>
        </p:spPr>
        <p:txBody>
          <a:bodyPr>
            <a:noAutofit/>
          </a:bodyPr>
          <a:lstStyle/>
          <a:p>
            <a:r>
              <a:rPr lang="en-US" sz="3200" dirty="0"/>
              <a:t>PAYLOAD-2 (TAMSAT </a:t>
            </a:r>
            <a:r>
              <a:rPr lang="en-US" sz="3200" dirty="0" err="1"/>
              <a:t>MicroSAT</a:t>
            </a:r>
            <a:r>
              <a:rPr lang="en-US" sz="3200" dirty="0"/>
              <a:t>)</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143000" y="1295400"/>
            <a:ext cx="6939686" cy="4877943"/>
          </a:xfrm>
          <a:prstGeom prst="rect">
            <a:avLst/>
          </a:prstGeom>
          <a:noFill/>
          <a:ln w="9525">
            <a:noFill/>
            <a:miter lim="800000"/>
            <a:headEnd/>
            <a:tailEnd/>
          </a:ln>
          <a:effectLst/>
        </p:spPr>
      </p:pic>
      <p:sp>
        <p:nvSpPr>
          <p:cNvPr id="4" name="Unvan 1">
            <a:extLst>
              <a:ext uri="{FF2B5EF4-FFF2-40B4-BE49-F238E27FC236}">
                <a16:creationId xmlns:a16="http://schemas.microsoft.com/office/drawing/2014/main" id="{563C4615-A84F-4E51-A09E-B8E7FF62839D}"/>
              </a:ext>
            </a:extLst>
          </p:cNvPr>
          <p:cNvSpPr>
            <a:spLocks noGrp="1"/>
          </p:cNvSpPr>
          <p:nvPr>
            <p:ph type="title"/>
          </p:nvPr>
        </p:nvSpPr>
        <p:spPr>
          <a:xfrm>
            <a:off x="3621214" y="838200"/>
            <a:ext cx="1983258" cy="348648"/>
          </a:xfrm>
        </p:spPr>
        <p:txBody>
          <a:bodyPr>
            <a:noAutofit/>
          </a:bodyPr>
          <a:lstStyle/>
          <a:p>
            <a:r>
              <a:rPr lang="en-US" sz="3200" dirty="0"/>
              <a:t>STABILIZER</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Z:\Desktop\Screenshot from 2017-11-16 11-53-25.png"/>
          <p:cNvPicPr>
            <a:picLocks noChangeAspect="1" noChangeArrowheads="1"/>
          </p:cNvPicPr>
          <p:nvPr/>
        </p:nvPicPr>
        <p:blipFill>
          <a:blip r:embed="rId2"/>
          <a:srcRect/>
          <a:stretch>
            <a:fillRect/>
          </a:stretch>
        </p:blipFill>
        <p:spPr bwMode="auto">
          <a:xfrm>
            <a:off x="762000" y="1263048"/>
            <a:ext cx="7665391" cy="4754563"/>
          </a:xfrm>
          <a:prstGeom prst="rect">
            <a:avLst/>
          </a:prstGeom>
          <a:noFill/>
        </p:spPr>
      </p:pic>
      <p:sp>
        <p:nvSpPr>
          <p:cNvPr id="4" name="Unvan 1">
            <a:extLst>
              <a:ext uri="{FF2B5EF4-FFF2-40B4-BE49-F238E27FC236}">
                <a16:creationId xmlns:a16="http://schemas.microsoft.com/office/drawing/2014/main" id="{563C4615-A84F-4E51-A09E-B8E7FF62839D}"/>
              </a:ext>
            </a:extLst>
          </p:cNvPr>
          <p:cNvSpPr>
            <a:spLocks noGrp="1"/>
          </p:cNvSpPr>
          <p:nvPr>
            <p:ph type="title"/>
          </p:nvPr>
        </p:nvSpPr>
        <p:spPr>
          <a:xfrm>
            <a:off x="2971800" y="914400"/>
            <a:ext cx="3559734" cy="348648"/>
          </a:xfrm>
        </p:spPr>
        <p:txBody>
          <a:bodyPr>
            <a:noAutofit/>
          </a:bodyPr>
          <a:lstStyle/>
          <a:p>
            <a:r>
              <a:rPr lang="en-US" sz="3200" dirty="0"/>
              <a:t>THE MASS MATTERS</a:t>
            </a:r>
            <a:endParaRPr lang="tr-TR" sz="3200" dirty="0"/>
          </a:p>
        </p:txBody>
      </p:sp>
      <p:sp>
        <p:nvSpPr>
          <p:cNvPr id="2" name="Slayt Numarası Yer Tutucusu 1"/>
          <p:cNvSpPr>
            <a:spLocks noGrp="1"/>
          </p:cNvSpPr>
          <p:nvPr>
            <p:ph type="sldNum" sz="quarter" idx="12"/>
          </p:nvPr>
        </p:nvSpPr>
        <p:spPr/>
        <p:txBody>
          <a:bodyPr/>
          <a:lstStyle/>
          <a:p>
            <a:fld id="{473FE024-AEE2-4C98-9CC2-D7E1737DD2DC}"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0" y="5562600"/>
            <a:ext cx="2855142" cy="646331"/>
          </a:xfrm>
          <a:prstGeom prst="rect">
            <a:avLst/>
          </a:prstGeom>
          <a:noFill/>
        </p:spPr>
        <p:txBody>
          <a:bodyPr wrap="none" rtlCol="0">
            <a:spAutoFit/>
          </a:bodyPr>
          <a:lstStyle/>
          <a:p>
            <a:pPr algn="ctr"/>
            <a:r>
              <a:rPr lang="en-US" b="1" dirty="0"/>
              <a:t>TAMSAT PROJECTS FOR </a:t>
            </a:r>
          </a:p>
          <a:p>
            <a:pPr algn="ctr"/>
            <a:r>
              <a:rPr lang="en-US" b="1" dirty="0"/>
              <a:t>CUBESATS</a:t>
            </a:r>
          </a:p>
        </p:txBody>
      </p:sp>
      <p:pic>
        <p:nvPicPr>
          <p:cNvPr id="4" name="Picture 3" descr="uuuuuu.jpg"/>
          <p:cNvPicPr>
            <a:picLocks noChangeAspect="1"/>
          </p:cNvPicPr>
          <p:nvPr/>
        </p:nvPicPr>
        <p:blipFill>
          <a:blip r:embed="rId2" cstate="print"/>
          <a:stretch>
            <a:fillRect/>
          </a:stretch>
        </p:blipFill>
        <p:spPr>
          <a:xfrm>
            <a:off x="2286000" y="1143000"/>
            <a:ext cx="4119736" cy="4119736"/>
          </a:xfrm>
          <a:prstGeom prst="rect">
            <a:avLst/>
          </a:prstGeom>
        </p:spPr>
      </p:pic>
      <p:sp>
        <p:nvSpPr>
          <p:cNvPr id="2" name="Slayt Numarası Yer Tutucusu 1"/>
          <p:cNvSpPr>
            <a:spLocks noGrp="1"/>
          </p:cNvSpPr>
          <p:nvPr>
            <p:ph type="sldNum" sz="quarter" idx="12"/>
          </p:nvPr>
        </p:nvSpPr>
        <p:spPr/>
        <p:txBody>
          <a:bodyPr/>
          <a:lstStyle/>
          <a:p>
            <a:fld id="{473FE024-AEE2-4C98-9CC2-D7E1737DD2DC}"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838200"/>
            <a:ext cx="4741426" cy="1077218"/>
          </a:xfrm>
          <a:prstGeom prst="rect">
            <a:avLst/>
          </a:prstGeom>
          <a:noFill/>
        </p:spPr>
        <p:txBody>
          <a:bodyPr wrap="none" rtlCol="0">
            <a:spAutoFit/>
          </a:bodyPr>
          <a:lstStyle/>
          <a:p>
            <a:r>
              <a:rPr lang="en-US" sz="3200" dirty="0">
                <a:solidFill>
                  <a:schemeClr val="tx2"/>
                </a:solidFill>
                <a:latin typeface="+mj-lt"/>
                <a:ea typeface="+mj-ea"/>
                <a:cs typeface="+mj-cs"/>
              </a:rPr>
              <a:t>TAMSAT IHU</a:t>
            </a:r>
            <a:endParaRPr lang="tr-TR" sz="3200" dirty="0">
              <a:solidFill>
                <a:schemeClr val="tx2"/>
              </a:solidFill>
              <a:latin typeface="+mj-lt"/>
              <a:ea typeface="+mj-ea"/>
              <a:cs typeface="+mj-cs"/>
            </a:endParaRPr>
          </a:p>
          <a:p>
            <a:r>
              <a:rPr lang="tr-TR" sz="3200" dirty="0" err="1">
                <a:solidFill>
                  <a:schemeClr val="tx2"/>
                </a:solidFill>
                <a:latin typeface="+mj-lt"/>
                <a:ea typeface="+mj-ea"/>
                <a:cs typeface="+mj-cs"/>
              </a:rPr>
              <a:t>Internal</a:t>
            </a:r>
            <a:r>
              <a:rPr lang="tr-TR" sz="3200" dirty="0">
                <a:solidFill>
                  <a:schemeClr val="tx2"/>
                </a:solidFill>
                <a:latin typeface="+mj-lt"/>
                <a:ea typeface="+mj-ea"/>
                <a:cs typeface="+mj-cs"/>
              </a:rPr>
              <a:t> </a:t>
            </a:r>
            <a:r>
              <a:rPr lang="tr-TR" sz="3200" dirty="0" err="1">
                <a:solidFill>
                  <a:schemeClr val="tx2"/>
                </a:solidFill>
                <a:latin typeface="+mj-lt"/>
                <a:ea typeface="+mj-ea"/>
                <a:cs typeface="+mj-cs"/>
              </a:rPr>
              <a:t>Housekeeping</a:t>
            </a:r>
            <a:r>
              <a:rPr lang="tr-TR" sz="3200" dirty="0">
                <a:solidFill>
                  <a:schemeClr val="tx2"/>
                </a:solidFill>
                <a:latin typeface="+mj-lt"/>
                <a:ea typeface="+mj-ea"/>
                <a:cs typeface="+mj-cs"/>
              </a:rPr>
              <a:t> </a:t>
            </a:r>
            <a:r>
              <a:rPr lang="tr-TR" sz="3200" dirty="0" err="1">
                <a:solidFill>
                  <a:schemeClr val="tx2"/>
                </a:solidFill>
                <a:latin typeface="+mj-lt"/>
                <a:ea typeface="+mj-ea"/>
                <a:cs typeface="+mj-cs"/>
              </a:rPr>
              <a:t>Unit</a:t>
            </a:r>
            <a:endParaRPr lang="en-US" sz="3200" dirty="0">
              <a:solidFill>
                <a:schemeClr val="tx2"/>
              </a:solidFill>
              <a:latin typeface="+mj-lt"/>
              <a:ea typeface="+mj-ea"/>
              <a:cs typeface="+mj-cs"/>
            </a:endParaRPr>
          </a:p>
        </p:txBody>
      </p:sp>
      <p:pic>
        <p:nvPicPr>
          <p:cNvPr id="10242" name="Picture 2" descr="C:\tamsat\tamsat_ihu.jpg"/>
          <p:cNvPicPr>
            <a:picLocks noChangeAspect="1" noChangeArrowheads="1"/>
          </p:cNvPicPr>
          <p:nvPr/>
        </p:nvPicPr>
        <p:blipFill>
          <a:blip r:embed="rId2" cstate="print"/>
          <a:srcRect/>
          <a:stretch>
            <a:fillRect/>
          </a:stretch>
        </p:blipFill>
        <p:spPr bwMode="auto">
          <a:xfrm>
            <a:off x="539552" y="2420888"/>
            <a:ext cx="7934819" cy="3024336"/>
          </a:xfrm>
          <a:prstGeom prst="rect">
            <a:avLst/>
          </a:prstGeom>
          <a:noFill/>
        </p:spPr>
      </p:pic>
      <p:sp>
        <p:nvSpPr>
          <p:cNvPr id="3" name="Slayt Numarası Yer Tutucusu 2"/>
          <p:cNvSpPr>
            <a:spLocks noGrp="1"/>
          </p:cNvSpPr>
          <p:nvPr>
            <p:ph type="sldNum" sz="quarter" idx="12"/>
          </p:nvPr>
        </p:nvSpPr>
        <p:spPr/>
        <p:txBody>
          <a:bodyPr/>
          <a:lstStyle/>
          <a:p>
            <a:fld id="{473FE024-AEE2-4C98-9CC2-D7E1737DD2DC}"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0"/>
            <a:ext cx="3720890" cy="584775"/>
          </a:xfrm>
          <a:prstGeom prst="rect">
            <a:avLst/>
          </a:prstGeom>
          <a:noFill/>
        </p:spPr>
        <p:txBody>
          <a:bodyPr wrap="none" rtlCol="0">
            <a:spAutoFit/>
          </a:bodyPr>
          <a:lstStyle/>
          <a:p>
            <a:r>
              <a:rPr lang="en-US" sz="3200" dirty="0">
                <a:solidFill>
                  <a:schemeClr val="tx2"/>
                </a:solidFill>
                <a:latin typeface="+mj-lt"/>
                <a:ea typeface="+mj-ea"/>
                <a:cs typeface="+mj-cs"/>
              </a:rPr>
              <a:t>TAMSAT Transponder</a:t>
            </a:r>
          </a:p>
        </p:txBody>
      </p:sp>
      <p:pic>
        <p:nvPicPr>
          <p:cNvPr id="11266" name="Picture 2" descr="Z:\Desktop\TAMSAT\20140126_160507.jpg"/>
          <p:cNvPicPr>
            <a:picLocks noChangeAspect="1" noChangeArrowheads="1"/>
          </p:cNvPicPr>
          <p:nvPr/>
        </p:nvPicPr>
        <p:blipFill>
          <a:blip r:embed="rId2" cstate="print"/>
          <a:srcRect/>
          <a:stretch>
            <a:fillRect/>
          </a:stretch>
        </p:blipFill>
        <p:spPr bwMode="auto">
          <a:xfrm>
            <a:off x="1371600" y="762000"/>
            <a:ext cx="5105400" cy="5360670"/>
          </a:xfrm>
          <a:prstGeom prst="rect">
            <a:avLst/>
          </a:prstGeom>
          <a:noFill/>
        </p:spPr>
      </p:pic>
      <p:pic>
        <p:nvPicPr>
          <p:cNvPr id="11267" name="Picture 3" descr="Z:\Desktop\Screenshot from 2017-11-16 11-58-14.png"/>
          <p:cNvPicPr>
            <a:picLocks noChangeAspect="1" noChangeArrowheads="1"/>
          </p:cNvPicPr>
          <p:nvPr/>
        </p:nvPicPr>
        <p:blipFill>
          <a:blip r:embed="rId3"/>
          <a:srcRect/>
          <a:stretch>
            <a:fillRect/>
          </a:stretch>
        </p:blipFill>
        <p:spPr bwMode="auto">
          <a:xfrm>
            <a:off x="228600" y="3830462"/>
            <a:ext cx="8686800" cy="2469433"/>
          </a:xfrm>
          <a:prstGeom prst="rect">
            <a:avLst/>
          </a:prstGeom>
          <a:noFill/>
        </p:spPr>
      </p:pic>
      <p:sp>
        <p:nvSpPr>
          <p:cNvPr id="3" name="Slayt Numarası Yer Tutucusu 2"/>
          <p:cNvSpPr>
            <a:spLocks noGrp="1"/>
          </p:cNvSpPr>
          <p:nvPr>
            <p:ph type="sldNum" sz="quarter" idx="12"/>
          </p:nvPr>
        </p:nvSpPr>
        <p:spPr/>
        <p:txBody>
          <a:bodyPr/>
          <a:lstStyle/>
          <a:p>
            <a:fld id="{473FE024-AEE2-4C98-9CC2-D7E1737DD2DC}"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2309"/>
            <a:ext cx="2340897" cy="584775"/>
          </a:xfrm>
          <a:prstGeom prst="rect">
            <a:avLst/>
          </a:prstGeom>
          <a:noFill/>
        </p:spPr>
        <p:txBody>
          <a:bodyPr wrap="none" rtlCol="0">
            <a:spAutoFit/>
          </a:bodyPr>
          <a:lstStyle/>
          <a:p>
            <a:r>
              <a:rPr lang="en-US" sz="3200" dirty="0">
                <a:solidFill>
                  <a:schemeClr val="tx2"/>
                </a:solidFill>
                <a:latin typeface="+mj-lt"/>
                <a:ea typeface="+mj-ea"/>
                <a:cs typeface="+mj-cs"/>
              </a:rPr>
              <a:t>TAMSAT OBC</a:t>
            </a:r>
          </a:p>
        </p:txBody>
      </p:sp>
      <p:pic>
        <p:nvPicPr>
          <p:cNvPr id="12290" name="Picture 2" descr="Z:\Desktop\TAMSAT\20141208_211601.jpg"/>
          <p:cNvPicPr>
            <a:picLocks noChangeAspect="1" noChangeArrowheads="1"/>
          </p:cNvPicPr>
          <p:nvPr/>
        </p:nvPicPr>
        <p:blipFill>
          <a:blip r:embed="rId2" cstate="print"/>
          <a:srcRect/>
          <a:stretch>
            <a:fillRect/>
          </a:stretch>
        </p:blipFill>
        <p:spPr bwMode="auto">
          <a:xfrm>
            <a:off x="609600" y="1524000"/>
            <a:ext cx="8026400" cy="4514850"/>
          </a:xfrm>
          <a:prstGeom prst="rect">
            <a:avLst/>
          </a:prstGeom>
          <a:noFill/>
        </p:spPr>
      </p:pic>
      <p:sp>
        <p:nvSpPr>
          <p:cNvPr id="3" name="Slayt Numarası Yer Tutucusu 2"/>
          <p:cNvSpPr>
            <a:spLocks noGrp="1"/>
          </p:cNvSpPr>
          <p:nvPr>
            <p:ph type="sldNum" sz="quarter" idx="12"/>
          </p:nvPr>
        </p:nvSpPr>
        <p:spPr/>
        <p:txBody>
          <a:bodyPr/>
          <a:lstStyle/>
          <a:p>
            <a:fld id="{473FE024-AEE2-4C98-9CC2-D7E1737DD2DC}"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1800" y="13855"/>
            <a:ext cx="3031984" cy="584775"/>
          </a:xfrm>
          <a:prstGeom prst="rect">
            <a:avLst/>
          </a:prstGeom>
          <a:noFill/>
        </p:spPr>
        <p:txBody>
          <a:bodyPr wrap="none" rtlCol="0">
            <a:spAutoFit/>
          </a:bodyPr>
          <a:lstStyle/>
          <a:p>
            <a:r>
              <a:rPr lang="en-US" sz="3200" dirty="0">
                <a:solidFill>
                  <a:schemeClr val="tx2"/>
                </a:solidFill>
                <a:latin typeface="+mj-lt"/>
                <a:ea typeface="+mj-ea"/>
                <a:cs typeface="+mj-cs"/>
              </a:rPr>
              <a:t>TAMSAT BEACON</a:t>
            </a:r>
          </a:p>
        </p:txBody>
      </p:sp>
      <p:pic>
        <p:nvPicPr>
          <p:cNvPr id="13314" name="Picture 2" descr="Z:\Desktop\TAMSAT\20141211_212156.jpg"/>
          <p:cNvPicPr>
            <a:picLocks noChangeAspect="1" noChangeArrowheads="1"/>
          </p:cNvPicPr>
          <p:nvPr/>
        </p:nvPicPr>
        <p:blipFill>
          <a:blip r:embed="rId2" cstate="print"/>
          <a:srcRect/>
          <a:stretch>
            <a:fillRect/>
          </a:stretch>
        </p:blipFill>
        <p:spPr bwMode="auto">
          <a:xfrm>
            <a:off x="609600" y="1676400"/>
            <a:ext cx="8077200" cy="4543425"/>
          </a:xfrm>
          <a:prstGeom prst="rect">
            <a:avLst/>
          </a:prstGeom>
          <a:noFill/>
        </p:spPr>
      </p:pic>
      <p:sp>
        <p:nvSpPr>
          <p:cNvPr id="3" name="Slayt Numarası Yer Tutucusu 2"/>
          <p:cNvSpPr>
            <a:spLocks noGrp="1"/>
          </p:cNvSpPr>
          <p:nvPr>
            <p:ph type="sldNum" sz="quarter" idx="12"/>
          </p:nvPr>
        </p:nvSpPr>
        <p:spPr/>
        <p:txBody>
          <a:bodyPr/>
          <a:lstStyle/>
          <a:p>
            <a:fld id="{473FE024-AEE2-4C98-9CC2-D7E1737DD2DC}" type="slidenum">
              <a:rPr lang="en-US" smtClean="0"/>
              <a:pPr/>
              <a:t>48</a:t>
            </a:fld>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tr-TR" dirty="0"/>
              <a:t>TAMSAT </a:t>
            </a:r>
            <a:br>
              <a:rPr lang="tr-TR" dirty="0"/>
            </a:br>
            <a:r>
              <a:rPr lang="en-US" dirty="0"/>
              <a:t>SATELLITE TRACKING NETWORK</a:t>
            </a:r>
          </a:p>
        </p:txBody>
      </p:sp>
      <p:sp>
        <p:nvSpPr>
          <p:cNvPr id="3" name="Content Placeholder 2"/>
          <p:cNvSpPr>
            <a:spLocks noGrp="1"/>
          </p:cNvSpPr>
          <p:nvPr>
            <p:ph idx="1"/>
          </p:nvPr>
        </p:nvSpPr>
        <p:spPr>
          <a:xfrm>
            <a:off x="457200" y="1935480"/>
            <a:ext cx="8229600" cy="3725768"/>
          </a:xfrm>
        </p:spPr>
        <p:txBody>
          <a:bodyPr>
            <a:normAutofit/>
          </a:bodyPr>
          <a:lstStyle/>
          <a:p>
            <a:r>
              <a:rPr lang="tr-TR" dirty="0" err="1"/>
              <a:t>Based</a:t>
            </a:r>
            <a:r>
              <a:rPr lang="tr-TR" dirty="0"/>
              <a:t> on </a:t>
            </a:r>
            <a:r>
              <a:rPr lang="tr-TR" dirty="0" err="1"/>
              <a:t>volunteers</a:t>
            </a:r>
            <a:r>
              <a:rPr lang="tr-TR" dirty="0"/>
              <a:t> </a:t>
            </a:r>
            <a:r>
              <a:rPr lang="tr-TR" dirty="0" err="1"/>
              <a:t>and</a:t>
            </a:r>
            <a:r>
              <a:rPr lang="tr-TR" dirty="0"/>
              <a:t> TAMSAT </a:t>
            </a:r>
            <a:r>
              <a:rPr lang="tr-TR" dirty="0" err="1"/>
              <a:t>members</a:t>
            </a:r>
            <a:r>
              <a:rPr lang="tr-TR" dirty="0"/>
              <a:t> </a:t>
            </a:r>
            <a:r>
              <a:rPr lang="tr-TR" dirty="0" err="1"/>
              <a:t>all</a:t>
            </a:r>
            <a:r>
              <a:rPr lang="tr-TR" dirty="0"/>
              <a:t> </a:t>
            </a:r>
            <a:r>
              <a:rPr lang="tr-TR" dirty="0" err="1"/>
              <a:t>around</a:t>
            </a:r>
            <a:r>
              <a:rPr lang="tr-TR" dirty="0"/>
              <a:t> </a:t>
            </a:r>
            <a:r>
              <a:rPr lang="tr-TR" dirty="0" err="1"/>
              <a:t>the</a:t>
            </a:r>
            <a:r>
              <a:rPr lang="tr-TR" dirty="0"/>
              <a:t> </a:t>
            </a:r>
            <a:r>
              <a:rPr lang="tr-TR" dirty="0" err="1"/>
              <a:t>world</a:t>
            </a:r>
            <a:endParaRPr lang="tr-TR" dirty="0"/>
          </a:p>
          <a:p>
            <a:r>
              <a:rPr lang="tr-TR" dirty="0" err="1"/>
              <a:t>Supports</a:t>
            </a:r>
            <a:r>
              <a:rPr lang="tr-TR" dirty="0"/>
              <a:t> </a:t>
            </a:r>
            <a:r>
              <a:rPr lang="tr-TR" dirty="0" err="1"/>
              <a:t>Hamradio</a:t>
            </a:r>
            <a:r>
              <a:rPr lang="tr-TR" dirty="0"/>
              <a:t> </a:t>
            </a:r>
            <a:r>
              <a:rPr lang="tr-TR" dirty="0" err="1"/>
              <a:t>and</a:t>
            </a:r>
            <a:r>
              <a:rPr lang="tr-TR" dirty="0"/>
              <a:t> </a:t>
            </a:r>
            <a:r>
              <a:rPr lang="tr-TR" dirty="0" err="1"/>
              <a:t>Educational</a:t>
            </a:r>
            <a:r>
              <a:rPr lang="tr-TR" dirty="0"/>
              <a:t> </a:t>
            </a:r>
            <a:r>
              <a:rPr lang="tr-TR" dirty="0" err="1"/>
              <a:t>satellite</a:t>
            </a:r>
            <a:r>
              <a:rPr lang="tr-TR" dirty="0"/>
              <a:t> </a:t>
            </a:r>
            <a:r>
              <a:rPr lang="tr-TR" dirty="0" err="1"/>
              <a:t>missions</a:t>
            </a:r>
            <a:endParaRPr lang="tr-TR" dirty="0"/>
          </a:p>
          <a:p>
            <a:r>
              <a:rPr lang="tr-TR" dirty="0" err="1"/>
              <a:t>Collects</a:t>
            </a:r>
            <a:r>
              <a:rPr lang="tr-TR" dirty="0"/>
              <a:t> data </a:t>
            </a:r>
            <a:r>
              <a:rPr lang="tr-TR" dirty="0" err="1"/>
              <a:t>for</a:t>
            </a:r>
            <a:r>
              <a:rPr lang="tr-TR" dirty="0"/>
              <a:t> </a:t>
            </a:r>
            <a:r>
              <a:rPr lang="tr-TR" dirty="0" err="1"/>
              <a:t>further</a:t>
            </a:r>
            <a:r>
              <a:rPr lang="tr-TR" dirty="0"/>
              <a:t> </a:t>
            </a:r>
            <a:r>
              <a:rPr lang="tr-TR" dirty="0" err="1"/>
              <a:t>analysis</a:t>
            </a:r>
            <a:r>
              <a:rPr lang="tr-TR" dirty="0"/>
              <a:t> </a:t>
            </a:r>
            <a:r>
              <a:rPr lang="tr-TR" dirty="0" err="1"/>
              <a:t>by</a:t>
            </a:r>
            <a:r>
              <a:rPr lang="tr-TR" dirty="0"/>
              <a:t> </a:t>
            </a:r>
            <a:r>
              <a:rPr lang="tr-TR" dirty="0" err="1"/>
              <a:t>satellite</a:t>
            </a:r>
            <a:r>
              <a:rPr lang="tr-TR" dirty="0"/>
              <a:t> </a:t>
            </a:r>
            <a:r>
              <a:rPr lang="tr-TR" dirty="0" err="1"/>
              <a:t>operators</a:t>
            </a:r>
            <a:endParaRPr lang="tr-TR" dirty="0"/>
          </a:p>
          <a:p>
            <a:r>
              <a:rPr lang="tr-TR" dirty="0" err="1"/>
              <a:t>Experimenting</a:t>
            </a:r>
            <a:r>
              <a:rPr lang="tr-TR" dirty="0"/>
              <a:t> </a:t>
            </a:r>
            <a:r>
              <a:rPr lang="tr-TR" dirty="0" err="1"/>
              <a:t>and</a:t>
            </a:r>
            <a:r>
              <a:rPr lang="tr-TR" dirty="0"/>
              <a:t> </a:t>
            </a:r>
            <a:r>
              <a:rPr lang="tr-TR" dirty="0" err="1"/>
              <a:t>documenting</a:t>
            </a:r>
            <a:r>
              <a:rPr lang="tr-TR" dirty="0"/>
              <a:t> </a:t>
            </a:r>
            <a:r>
              <a:rPr lang="tr-TR" dirty="0" err="1"/>
              <a:t>satellite</a:t>
            </a:r>
            <a:r>
              <a:rPr lang="tr-TR" dirty="0"/>
              <a:t> </a:t>
            </a:r>
            <a:r>
              <a:rPr lang="tr-TR" dirty="0" err="1"/>
              <a:t>communication</a:t>
            </a:r>
            <a:r>
              <a:rPr lang="tr-TR" dirty="0"/>
              <a:t> </a:t>
            </a:r>
            <a:r>
              <a:rPr lang="tr-TR" dirty="0" err="1"/>
              <a:t>systems</a:t>
            </a:r>
            <a:endParaRPr lang="tr-TR" dirty="0"/>
          </a:p>
          <a:p>
            <a:r>
              <a:rPr lang="tr-TR" dirty="0" err="1"/>
              <a:t>Enhancing</a:t>
            </a:r>
            <a:r>
              <a:rPr lang="tr-TR" dirty="0"/>
              <a:t> </a:t>
            </a:r>
            <a:r>
              <a:rPr lang="tr-TR" dirty="0" err="1"/>
              <a:t>digital</a:t>
            </a:r>
            <a:r>
              <a:rPr lang="tr-TR" dirty="0"/>
              <a:t> </a:t>
            </a:r>
            <a:r>
              <a:rPr lang="tr-TR" dirty="0" err="1"/>
              <a:t>modes</a:t>
            </a:r>
            <a:endParaRPr lang="tr-TR" dirty="0"/>
          </a:p>
        </p:txBody>
      </p:sp>
      <p:sp>
        <p:nvSpPr>
          <p:cNvPr id="4" name="Slayt Numarası Yer Tutucusu 3"/>
          <p:cNvSpPr>
            <a:spLocks noGrp="1"/>
          </p:cNvSpPr>
          <p:nvPr>
            <p:ph type="sldNum" sz="quarter" idx="12"/>
          </p:nvPr>
        </p:nvSpPr>
        <p:spPr/>
        <p:txBody>
          <a:bodyPr/>
          <a:lstStyle/>
          <a:p>
            <a:fld id="{473FE024-AEE2-4C98-9CC2-D7E1737DD2DC}" type="slidenum">
              <a:rPr lang="en-US" smtClean="0"/>
              <a:pPr/>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52805"/>
          </a:xfrm>
        </p:spPr>
        <p:txBody>
          <a:bodyPr/>
          <a:lstStyle/>
          <a:p>
            <a:r>
              <a:rPr lang="en-US" sz="4500" dirty="0"/>
              <a:t>TAMSAT</a:t>
            </a:r>
          </a:p>
        </p:txBody>
      </p:sp>
      <p:sp>
        <p:nvSpPr>
          <p:cNvPr id="3" name="Content Placeholder 2"/>
          <p:cNvSpPr>
            <a:spLocks noGrp="1"/>
          </p:cNvSpPr>
          <p:nvPr>
            <p:ph idx="1"/>
          </p:nvPr>
        </p:nvSpPr>
        <p:spPr/>
        <p:txBody>
          <a:bodyPr>
            <a:normAutofit fontScale="85000" lnSpcReduction="20000"/>
          </a:bodyPr>
          <a:lstStyle/>
          <a:p>
            <a:pPr marL="0" indent="0" algn="just">
              <a:buNone/>
            </a:pPr>
            <a:r>
              <a:rPr lang="en-US" sz="2800" dirty="0"/>
              <a:t>OUR MISSION: </a:t>
            </a:r>
          </a:p>
          <a:p>
            <a:pPr algn="just"/>
            <a:r>
              <a:rPr lang="en-US" sz="2800" dirty="0"/>
              <a:t>Development, production and support of scientific amateur satellites,</a:t>
            </a:r>
          </a:p>
          <a:p>
            <a:pPr algn="just"/>
            <a:r>
              <a:rPr lang="en-US" sz="2800" dirty="0"/>
              <a:t>Research and Development (R&amp;D) activities of national satellites,</a:t>
            </a:r>
          </a:p>
          <a:p>
            <a:pPr algn="just"/>
            <a:r>
              <a:rPr lang="en-US" sz="2800" dirty="0"/>
              <a:t>Education and Training support for satellites and space sciences,</a:t>
            </a:r>
          </a:p>
          <a:p>
            <a:pPr algn="just"/>
            <a:r>
              <a:rPr lang="en-US" sz="2800" dirty="0"/>
              <a:t>Sharing information to be used by ham radio operators,</a:t>
            </a:r>
          </a:p>
          <a:p>
            <a:pPr algn="just"/>
            <a:r>
              <a:rPr lang="en-US" sz="2800" dirty="0"/>
              <a:t>Organizing seminars and courses to increase the awareness of young people, </a:t>
            </a:r>
          </a:p>
          <a:p>
            <a:pPr algn="just"/>
            <a:r>
              <a:rPr lang="en-US" sz="2800" dirty="0"/>
              <a:t>Coordination with the international organizations and coordinators.</a:t>
            </a:r>
          </a:p>
          <a:p>
            <a:endParaRPr lang="en-US" dirty="0"/>
          </a:p>
        </p:txBody>
      </p:sp>
      <p:sp>
        <p:nvSpPr>
          <p:cNvPr id="4" name="Slayt Numarası Yer Tutucusu 3"/>
          <p:cNvSpPr>
            <a:spLocks noGrp="1"/>
          </p:cNvSpPr>
          <p:nvPr>
            <p:ph type="sldNum" sz="quarter" idx="12"/>
          </p:nvPr>
        </p:nvSpPr>
        <p:spPr/>
        <p:txBody>
          <a:bodyPr/>
          <a:lstStyle/>
          <a:p>
            <a:fld id="{473FE024-AEE2-4C98-9CC2-D7E1737DD2DC}" type="slidenum">
              <a:rPr lang="en-US" smtClean="0"/>
              <a:pPr/>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3" descr="C:\tamsat\tamsat_samsun_15.jpg"/>
          <p:cNvPicPr>
            <a:picLocks noChangeAspect="1" noChangeArrowheads="1"/>
          </p:cNvPicPr>
          <p:nvPr/>
        </p:nvPicPr>
        <p:blipFill>
          <a:blip r:embed="rId2" cstate="print"/>
          <a:srcRect/>
          <a:stretch>
            <a:fillRect/>
          </a:stretch>
        </p:blipFill>
        <p:spPr bwMode="auto">
          <a:xfrm>
            <a:off x="323528" y="1700808"/>
            <a:ext cx="3831745" cy="2952328"/>
          </a:xfrm>
          <a:prstGeom prst="rect">
            <a:avLst/>
          </a:prstGeom>
          <a:noFill/>
        </p:spPr>
      </p:pic>
      <p:pic>
        <p:nvPicPr>
          <p:cNvPr id="3" name="Picture 24" descr="C:\tamsat\tb1n_1.jpg"/>
          <p:cNvPicPr>
            <a:picLocks noChangeAspect="1" noChangeArrowheads="1"/>
          </p:cNvPicPr>
          <p:nvPr/>
        </p:nvPicPr>
        <p:blipFill>
          <a:blip r:embed="rId3" cstate="print"/>
          <a:srcRect/>
          <a:stretch>
            <a:fillRect/>
          </a:stretch>
        </p:blipFill>
        <p:spPr bwMode="auto">
          <a:xfrm>
            <a:off x="3851920" y="3212976"/>
            <a:ext cx="4648200" cy="3086100"/>
          </a:xfrm>
          <a:prstGeom prst="rect">
            <a:avLst/>
          </a:prstGeom>
          <a:noFill/>
        </p:spPr>
      </p:pic>
      <p:pic>
        <p:nvPicPr>
          <p:cNvPr id="4" name="Picture 25" descr="C:\tamsat\tb2njl_2.jpg"/>
          <p:cNvPicPr>
            <a:picLocks noChangeAspect="1" noChangeArrowheads="1"/>
          </p:cNvPicPr>
          <p:nvPr/>
        </p:nvPicPr>
        <p:blipFill>
          <a:blip r:embed="rId4" cstate="print"/>
          <a:srcRect/>
          <a:stretch>
            <a:fillRect/>
          </a:stretch>
        </p:blipFill>
        <p:spPr bwMode="auto">
          <a:xfrm>
            <a:off x="4139952" y="260648"/>
            <a:ext cx="4648200" cy="3409950"/>
          </a:xfrm>
          <a:prstGeom prst="rect">
            <a:avLst/>
          </a:prstGeom>
          <a:noFill/>
        </p:spPr>
      </p:pic>
      <p:sp>
        <p:nvSpPr>
          <p:cNvPr id="5" name="Slayt Numarası Yer Tutucusu 4"/>
          <p:cNvSpPr>
            <a:spLocks noGrp="1"/>
          </p:cNvSpPr>
          <p:nvPr>
            <p:ph type="sldNum" sz="quarter" idx="12"/>
          </p:nvPr>
        </p:nvSpPr>
        <p:spPr/>
        <p:txBody>
          <a:bodyPr/>
          <a:lstStyle/>
          <a:p>
            <a:fld id="{473FE024-AEE2-4C98-9CC2-D7E1737DD2DC}" type="slidenum">
              <a:rPr lang="en-US" smtClean="0"/>
              <a:pPr/>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tamsat\YUS_DC_1_1.jpg"/>
          <p:cNvPicPr>
            <a:picLocks noChangeAspect="1" noChangeArrowheads="1"/>
          </p:cNvPicPr>
          <p:nvPr/>
        </p:nvPicPr>
        <p:blipFill>
          <a:blip r:embed="rId2" cstate="print"/>
          <a:srcRect/>
          <a:stretch>
            <a:fillRect/>
          </a:stretch>
        </p:blipFill>
        <p:spPr bwMode="auto">
          <a:xfrm>
            <a:off x="166595" y="3697703"/>
            <a:ext cx="4648200" cy="2638425"/>
          </a:xfrm>
          <a:prstGeom prst="rect">
            <a:avLst/>
          </a:prstGeom>
          <a:noFill/>
        </p:spPr>
      </p:pic>
      <p:pic>
        <p:nvPicPr>
          <p:cNvPr id="12291" name="Picture 3" descr="C:\tamsat\YUS_DC_1_2.jpg"/>
          <p:cNvPicPr>
            <a:picLocks noChangeAspect="1" noChangeArrowheads="1"/>
          </p:cNvPicPr>
          <p:nvPr/>
        </p:nvPicPr>
        <p:blipFill>
          <a:blip r:embed="rId3" cstate="print"/>
          <a:srcRect/>
          <a:stretch>
            <a:fillRect/>
          </a:stretch>
        </p:blipFill>
        <p:spPr bwMode="auto">
          <a:xfrm>
            <a:off x="899592" y="548680"/>
            <a:ext cx="4648200" cy="3181350"/>
          </a:xfrm>
          <a:prstGeom prst="rect">
            <a:avLst/>
          </a:prstGeom>
          <a:noFill/>
        </p:spPr>
      </p:pic>
      <p:pic>
        <p:nvPicPr>
          <p:cNvPr id="12292" name="Picture 4" descr="C:\tamsat\DL2CQ_1-488x365.jpg"/>
          <p:cNvPicPr>
            <a:picLocks noChangeAspect="1" noChangeArrowheads="1"/>
          </p:cNvPicPr>
          <p:nvPr/>
        </p:nvPicPr>
        <p:blipFill>
          <a:blip r:embed="rId4" cstate="print"/>
          <a:srcRect/>
          <a:stretch>
            <a:fillRect/>
          </a:stretch>
        </p:blipFill>
        <p:spPr bwMode="auto">
          <a:xfrm>
            <a:off x="4343400" y="2851836"/>
            <a:ext cx="4648200" cy="3476625"/>
          </a:xfrm>
          <a:prstGeom prst="rect">
            <a:avLst/>
          </a:prstGeom>
          <a:noFill/>
        </p:spPr>
      </p:pic>
      <p:pic>
        <p:nvPicPr>
          <p:cNvPr id="12293" name="Picture 5" descr="C:\tamsat\DL2IE_3.jpg"/>
          <p:cNvPicPr>
            <a:picLocks noChangeAspect="1" noChangeArrowheads="1"/>
          </p:cNvPicPr>
          <p:nvPr/>
        </p:nvPicPr>
        <p:blipFill>
          <a:blip r:embed="rId5" cstate="print"/>
          <a:srcRect/>
          <a:stretch>
            <a:fillRect/>
          </a:stretch>
        </p:blipFill>
        <p:spPr bwMode="auto">
          <a:xfrm>
            <a:off x="5868144" y="476672"/>
            <a:ext cx="3048000" cy="2286000"/>
          </a:xfrm>
          <a:prstGeom prst="rect">
            <a:avLst/>
          </a:prstGeom>
          <a:noFill/>
        </p:spPr>
      </p:pic>
      <p:sp>
        <p:nvSpPr>
          <p:cNvPr id="2" name="Slayt Numarası Yer Tutucusu 1"/>
          <p:cNvSpPr>
            <a:spLocks noGrp="1"/>
          </p:cNvSpPr>
          <p:nvPr>
            <p:ph type="sldNum" sz="quarter" idx="12"/>
          </p:nvPr>
        </p:nvSpPr>
        <p:spPr/>
        <p:txBody>
          <a:bodyPr/>
          <a:lstStyle/>
          <a:p>
            <a:fld id="{473FE024-AEE2-4C98-9CC2-D7E1737DD2DC}" type="slidenum">
              <a:rPr lang="en-US" smtClean="0"/>
              <a:pPr/>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descr="C:\tamsat\tamsat_samsun_1.jpg"/>
          <p:cNvPicPr>
            <a:picLocks noChangeAspect="1" noChangeArrowheads="1"/>
          </p:cNvPicPr>
          <p:nvPr/>
        </p:nvPicPr>
        <p:blipFill>
          <a:blip r:embed="rId2" cstate="print"/>
          <a:srcRect/>
          <a:stretch>
            <a:fillRect/>
          </a:stretch>
        </p:blipFill>
        <p:spPr bwMode="auto">
          <a:xfrm>
            <a:off x="899592" y="404664"/>
            <a:ext cx="4648200" cy="3676650"/>
          </a:xfrm>
          <a:prstGeom prst="rect">
            <a:avLst/>
          </a:prstGeom>
          <a:noFill/>
        </p:spPr>
      </p:pic>
      <p:pic>
        <p:nvPicPr>
          <p:cNvPr id="3" name="Picture 21" descr="C:\tamsat\tamsat_samsun_6.jpg"/>
          <p:cNvPicPr>
            <a:picLocks noChangeAspect="1" noChangeArrowheads="1"/>
          </p:cNvPicPr>
          <p:nvPr/>
        </p:nvPicPr>
        <p:blipFill>
          <a:blip r:embed="rId3" cstate="print"/>
          <a:srcRect/>
          <a:stretch>
            <a:fillRect/>
          </a:stretch>
        </p:blipFill>
        <p:spPr bwMode="auto">
          <a:xfrm>
            <a:off x="1828800" y="2770287"/>
            <a:ext cx="4648200" cy="3486150"/>
          </a:xfrm>
          <a:prstGeom prst="rect">
            <a:avLst/>
          </a:prstGeom>
          <a:noFill/>
        </p:spPr>
      </p:pic>
      <p:pic>
        <p:nvPicPr>
          <p:cNvPr id="4" name="Picture 22" descr="C:\tamsat\tamsat_samsun_10.jpg"/>
          <p:cNvPicPr>
            <a:picLocks noChangeAspect="1" noChangeArrowheads="1"/>
          </p:cNvPicPr>
          <p:nvPr/>
        </p:nvPicPr>
        <p:blipFill>
          <a:blip r:embed="rId4" cstate="print"/>
          <a:srcRect/>
          <a:stretch>
            <a:fillRect/>
          </a:stretch>
        </p:blipFill>
        <p:spPr bwMode="auto">
          <a:xfrm>
            <a:off x="4495800" y="836712"/>
            <a:ext cx="4648200" cy="3486150"/>
          </a:xfrm>
          <a:prstGeom prst="rect">
            <a:avLst/>
          </a:prstGeom>
          <a:noFill/>
        </p:spPr>
      </p:pic>
      <p:sp>
        <p:nvSpPr>
          <p:cNvPr id="5" name="Slayt Numarası Yer Tutucusu 4"/>
          <p:cNvSpPr>
            <a:spLocks noGrp="1"/>
          </p:cNvSpPr>
          <p:nvPr>
            <p:ph type="sldNum" sz="quarter" idx="12"/>
          </p:nvPr>
        </p:nvSpPr>
        <p:spPr/>
        <p:txBody>
          <a:bodyPr/>
          <a:lstStyle/>
          <a:p>
            <a:fld id="{473FE024-AEE2-4C98-9CC2-D7E1737DD2DC}" type="slidenum">
              <a:rPr lang="en-US" smtClean="0"/>
              <a:pPr/>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C:\tamsat\ta7w_1.jpg"/>
          <p:cNvPicPr>
            <a:picLocks noChangeAspect="1" noChangeArrowheads="1"/>
          </p:cNvPicPr>
          <p:nvPr/>
        </p:nvPicPr>
        <p:blipFill>
          <a:blip r:embed="rId2" cstate="print"/>
          <a:srcRect/>
          <a:stretch>
            <a:fillRect/>
          </a:stretch>
        </p:blipFill>
        <p:spPr bwMode="auto">
          <a:xfrm>
            <a:off x="0" y="2895600"/>
            <a:ext cx="4648200" cy="2647950"/>
          </a:xfrm>
          <a:prstGeom prst="rect">
            <a:avLst/>
          </a:prstGeom>
          <a:noFill/>
        </p:spPr>
      </p:pic>
      <p:sp>
        <p:nvSpPr>
          <p:cNvPr id="6" name="Slayt Numarası Yer Tutucusu 5"/>
          <p:cNvSpPr>
            <a:spLocks noGrp="1"/>
          </p:cNvSpPr>
          <p:nvPr>
            <p:ph type="sldNum" sz="quarter" idx="12"/>
          </p:nvPr>
        </p:nvSpPr>
        <p:spPr/>
        <p:txBody>
          <a:bodyPr/>
          <a:lstStyle/>
          <a:p>
            <a:fld id="{473FE024-AEE2-4C98-9CC2-D7E1737DD2DC}" type="slidenum">
              <a:rPr lang="en-US" smtClean="0"/>
              <a:pPr/>
              <a:t>53</a:t>
            </a:fld>
            <a:endParaRPr lang="en-US" dirty="0"/>
          </a:p>
        </p:txBody>
      </p:sp>
      <p:pic>
        <p:nvPicPr>
          <p:cNvPr id="7" name="Resim 6">
            <a:extLst>
              <a:ext uri="{FF2B5EF4-FFF2-40B4-BE49-F238E27FC236}">
                <a16:creationId xmlns:a16="http://schemas.microsoft.com/office/drawing/2014/main" id="{57A7DA36-E649-4188-A18E-5DADAD72B52F}"/>
              </a:ext>
            </a:extLst>
          </p:cNvPr>
          <p:cNvPicPr>
            <a:picLocks noChangeAspect="1"/>
          </p:cNvPicPr>
          <p:nvPr/>
        </p:nvPicPr>
        <p:blipFill>
          <a:blip r:embed="rId3"/>
          <a:stretch>
            <a:fillRect/>
          </a:stretch>
        </p:blipFill>
        <p:spPr>
          <a:xfrm>
            <a:off x="0" y="1066800"/>
            <a:ext cx="9144000" cy="1448273"/>
          </a:xfrm>
          <a:prstGeom prst="rect">
            <a:avLst/>
          </a:prstGeom>
        </p:spPr>
      </p:pic>
      <p:pic>
        <p:nvPicPr>
          <p:cNvPr id="8" name="Resim 7">
            <a:extLst>
              <a:ext uri="{FF2B5EF4-FFF2-40B4-BE49-F238E27FC236}">
                <a16:creationId xmlns:a16="http://schemas.microsoft.com/office/drawing/2014/main" id="{6CEE3C90-D092-4456-9DF1-5F30E51EEE05}"/>
              </a:ext>
            </a:extLst>
          </p:cNvPr>
          <p:cNvPicPr>
            <a:picLocks noChangeAspect="1"/>
          </p:cNvPicPr>
          <p:nvPr/>
        </p:nvPicPr>
        <p:blipFill>
          <a:blip r:embed="rId4"/>
          <a:stretch>
            <a:fillRect/>
          </a:stretch>
        </p:blipFill>
        <p:spPr>
          <a:xfrm>
            <a:off x="4495800" y="2530328"/>
            <a:ext cx="4648200" cy="4011386"/>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descr="C:\tamsat\t3_35_1b_2.jpg"/>
          <p:cNvPicPr>
            <a:picLocks noChangeAspect="1" noChangeArrowheads="1"/>
          </p:cNvPicPr>
          <p:nvPr/>
        </p:nvPicPr>
        <p:blipFill>
          <a:blip r:embed="rId2" cstate="print"/>
          <a:srcRect/>
          <a:stretch>
            <a:fillRect/>
          </a:stretch>
        </p:blipFill>
        <p:spPr bwMode="auto">
          <a:xfrm>
            <a:off x="0" y="1050925"/>
            <a:ext cx="4648200" cy="3486150"/>
          </a:xfrm>
          <a:prstGeom prst="rect">
            <a:avLst/>
          </a:prstGeom>
          <a:noFill/>
        </p:spPr>
      </p:pic>
      <p:pic>
        <p:nvPicPr>
          <p:cNvPr id="3" name="Picture 14" descr="C:\tamsat\t3_35_1b_3.jpg"/>
          <p:cNvPicPr>
            <a:picLocks noChangeAspect="1" noChangeArrowheads="1"/>
          </p:cNvPicPr>
          <p:nvPr/>
        </p:nvPicPr>
        <p:blipFill>
          <a:blip r:embed="rId3" cstate="print"/>
          <a:srcRect/>
          <a:stretch>
            <a:fillRect/>
          </a:stretch>
        </p:blipFill>
        <p:spPr bwMode="auto">
          <a:xfrm>
            <a:off x="2517676" y="2717800"/>
            <a:ext cx="4648200" cy="3638550"/>
          </a:xfrm>
          <a:prstGeom prst="rect">
            <a:avLst/>
          </a:prstGeom>
          <a:noFill/>
        </p:spPr>
      </p:pic>
      <p:pic>
        <p:nvPicPr>
          <p:cNvPr id="4" name="Picture 15" descr="C:\tamsat\T6-55-1B_2.jpg"/>
          <p:cNvPicPr>
            <a:picLocks noChangeAspect="1" noChangeArrowheads="1"/>
          </p:cNvPicPr>
          <p:nvPr/>
        </p:nvPicPr>
        <p:blipFill>
          <a:blip r:embed="rId4" cstate="print"/>
          <a:srcRect/>
          <a:stretch>
            <a:fillRect/>
          </a:stretch>
        </p:blipFill>
        <p:spPr bwMode="auto">
          <a:xfrm>
            <a:off x="4495800" y="260648"/>
            <a:ext cx="4648200" cy="3486150"/>
          </a:xfrm>
          <a:prstGeom prst="rect">
            <a:avLst/>
          </a:prstGeom>
          <a:noFill/>
        </p:spPr>
      </p:pic>
      <p:sp>
        <p:nvSpPr>
          <p:cNvPr id="5" name="Slayt Numarası Yer Tutucusu 4"/>
          <p:cNvSpPr>
            <a:spLocks noGrp="1"/>
          </p:cNvSpPr>
          <p:nvPr>
            <p:ph type="sldNum" sz="quarter" idx="12"/>
          </p:nvPr>
        </p:nvSpPr>
        <p:spPr/>
        <p:txBody>
          <a:bodyPr/>
          <a:lstStyle/>
          <a:p>
            <a:fld id="{473FE024-AEE2-4C98-9CC2-D7E1737DD2DC}" type="slidenum">
              <a:rPr lang="en-US" smtClean="0"/>
              <a:pPr/>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C:\tamsat\T2_06_1B_6.jpg"/>
          <p:cNvPicPr>
            <a:picLocks noChangeAspect="1" noChangeArrowheads="1"/>
          </p:cNvPicPr>
          <p:nvPr/>
        </p:nvPicPr>
        <p:blipFill>
          <a:blip r:embed="rId2" cstate="print"/>
          <a:srcRect/>
          <a:stretch>
            <a:fillRect/>
          </a:stretch>
        </p:blipFill>
        <p:spPr bwMode="auto">
          <a:xfrm>
            <a:off x="179512" y="908720"/>
            <a:ext cx="4648200" cy="3486150"/>
          </a:xfrm>
          <a:prstGeom prst="rect">
            <a:avLst/>
          </a:prstGeom>
          <a:noFill/>
        </p:spPr>
      </p:pic>
      <p:pic>
        <p:nvPicPr>
          <p:cNvPr id="3" name="Picture 11" descr="C:\tamsat\T2_06_1B_7.jpg"/>
          <p:cNvPicPr>
            <a:picLocks noChangeAspect="1" noChangeArrowheads="1"/>
          </p:cNvPicPr>
          <p:nvPr/>
        </p:nvPicPr>
        <p:blipFill>
          <a:blip r:embed="rId3" cstate="print"/>
          <a:srcRect/>
          <a:stretch>
            <a:fillRect/>
          </a:stretch>
        </p:blipFill>
        <p:spPr bwMode="auto">
          <a:xfrm>
            <a:off x="3563888" y="3573016"/>
            <a:ext cx="4648200" cy="2619375"/>
          </a:xfrm>
          <a:prstGeom prst="rect">
            <a:avLst/>
          </a:prstGeom>
          <a:noFill/>
        </p:spPr>
      </p:pic>
      <p:pic>
        <p:nvPicPr>
          <p:cNvPr id="4" name="Picture 12" descr="C:\tamsat\T2_06_1B_8.jpg"/>
          <p:cNvPicPr>
            <a:picLocks noChangeAspect="1" noChangeArrowheads="1"/>
          </p:cNvPicPr>
          <p:nvPr/>
        </p:nvPicPr>
        <p:blipFill>
          <a:blip r:embed="rId4" cstate="print"/>
          <a:srcRect/>
          <a:stretch>
            <a:fillRect/>
          </a:stretch>
        </p:blipFill>
        <p:spPr bwMode="auto">
          <a:xfrm>
            <a:off x="4211960" y="548680"/>
            <a:ext cx="4648200" cy="2619375"/>
          </a:xfrm>
          <a:prstGeom prst="rect">
            <a:avLst/>
          </a:prstGeom>
          <a:noFill/>
        </p:spPr>
      </p:pic>
      <p:sp>
        <p:nvSpPr>
          <p:cNvPr id="5" name="Slayt Numarası Yer Tutucusu 4"/>
          <p:cNvSpPr>
            <a:spLocks noGrp="1"/>
          </p:cNvSpPr>
          <p:nvPr>
            <p:ph type="sldNum" sz="quarter" idx="12"/>
          </p:nvPr>
        </p:nvSpPr>
        <p:spPr/>
        <p:txBody>
          <a:bodyPr/>
          <a:lstStyle/>
          <a:p>
            <a:fld id="{473FE024-AEE2-4C98-9CC2-D7E1737DD2DC}" type="slidenum">
              <a:rPr lang="en-US" smtClean="0"/>
              <a:pPr/>
              <a:t>55</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tamsat\DL2IE_anten-488x467.jpg"/>
          <p:cNvPicPr>
            <a:picLocks noChangeAspect="1" noChangeArrowheads="1"/>
          </p:cNvPicPr>
          <p:nvPr/>
        </p:nvPicPr>
        <p:blipFill>
          <a:blip r:embed="rId2" cstate="print"/>
          <a:srcRect/>
          <a:stretch>
            <a:fillRect/>
          </a:stretch>
        </p:blipFill>
        <p:spPr bwMode="auto">
          <a:xfrm>
            <a:off x="76200" y="1066800"/>
            <a:ext cx="4648200" cy="4448175"/>
          </a:xfrm>
          <a:prstGeom prst="rect">
            <a:avLst/>
          </a:prstGeom>
          <a:noFill/>
        </p:spPr>
      </p:pic>
      <p:pic>
        <p:nvPicPr>
          <p:cNvPr id="3" name="Picture 7" descr="C:\tamsat\DL3CQ_4-488x365.jpg"/>
          <p:cNvPicPr>
            <a:picLocks noChangeAspect="1" noChangeArrowheads="1"/>
          </p:cNvPicPr>
          <p:nvPr/>
        </p:nvPicPr>
        <p:blipFill>
          <a:blip r:embed="rId3" cstate="print"/>
          <a:srcRect/>
          <a:stretch>
            <a:fillRect/>
          </a:stretch>
        </p:blipFill>
        <p:spPr bwMode="auto">
          <a:xfrm>
            <a:off x="4068618" y="2768704"/>
            <a:ext cx="4648200" cy="3476625"/>
          </a:xfrm>
          <a:prstGeom prst="rect">
            <a:avLst/>
          </a:prstGeom>
          <a:noFill/>
        </p:spPr>
      </p:pic>
      <p:pic>
        <p:nvPicPr>
          <p:cNvPr id="4" name="Picture 8" descr="C:\tamsat\T2_06_1B_2.jpg"/>
          <p:cNvPicPr>
            <a:picLocks noChangeAspect="1" noChangeArrowheads="1"/>
          </p:cNvPicPr>
          <p:nvPr/>
        </p:nvPicPr>
        <p:blipFill>
          <a:blip r:embed="rId4" cstate="print"/>
          <a:srcRect/>
          <a:stretch>
            <a:fillRect/>
          </a:stretch>
        </p:blipFill>
        <p:spPr bwMode="auto">
          <a:xfrm>
            <a:off x="4932040" y="404664"/>
            <a:ext cx="3112029" cy="2334022"/>
          </a:xfrm>
          <a:prstGeom prst="rect">
            <a:avLst/>
          </a:prstGeom>
          <a:noFill/>
        </p:spPr>
      </p:pic>
      <p:sp>
        <p:nvSpPr>
          <p:cNvPr id="5" name="Slayt Numarası Yer Tutucusu 4"/>
          <p:cNvSpPr>
            <a:spLocks noGrp="1"/>
          </p:cNvSpPr>
          <p:nvPr>
            <p:ph type="sldNum" sz="quarter" idx="12"/>
          </p:nvPr>
        </p:nvSpPr>
        <p:spPr/>
        <p:txBody>
          <a:bodyPr/>
          <a:lstStyle/>
          <a:p>
            <a:fld id="{473FE024-AEE2-4C98-9CC2-D7E1737DD2DC}" type="slidenum">
              <a:rPr lang="en-US" smtClean="0"/>
              <a:pPr/>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9099" y="1447800"/>
            <a:ext cx="5646802" cy="1015663"/>
          </a:xfrm>
          <a:prstGeom prst="rect">
            <a:avLst/>
          </a:prstGeom>
          <a:noFill/>
        </p:spPr>
        <p:txBody>
          <a:bodyPr wrap="none" rtlCol="0">
            <a:spAutoFit/>
          </a:bodyPr>
          <a:lstStyle/>
          <a:p>
            <a:r>
              <a:rPr lang="en-US" sz="6000" b="1" dirty="0"/>
              <a:t>WHO WE ARE</a:t>
            </a:r>
            <a:r>
              <a:rPr lang="tr-TR" sz="6000" b="1" dirty="0"/>
              <a:t>?</a:t>
            </a:r>
            <a:endParaRPr lang="en-US" sz="6000" b="1" dirty="0"/>
          </a:p>
        </p:txBody>
      </p:sp>
      <p:sp>
        <p:nvSpPr>
          <p:cNvPr id="3" name="TextBox 1">
            <a:extLst>
              <a:ext uri="{FF2B5EF4-FFF2-40B4-BE49-F238E27FC236}">
                <a16:creationId xmlns:a16="http://schemas.microsoft.com/office/drawing/2014/main" id="{29003EB5-EA9F-4AF4-B924-E271F5EB850F}"/>
              </a:ext>
            </a:extLst>
          </p:cNvPr>
          <p:cNvSpPr txBox="1"/>
          <p:nvPr/>
        </p:nvSpPr>
        <p:spPr>
          <a:xfrm>
            <a:off x="762000" y="2824878"/>
            <a:ext cx="8001000" cy="1569660"/>
          </a:xfrm>
          <a:prstGeom prst="rect">
            <a:avLst/>
          </a:prstGeom>
          <a:noFill/>
        </p:spPr>
        <p:txBody>
          <a:bodyPr wrap="square" rtlCol="0">
            <a:spAutoFit/>
          </a:bodyPr>
          <a:lstStyle/>
          <a:p>
            <a:pPr algn="ctr"/>
            <a:r>
              <a:rPr lang="en-US" sz="3200" b="1" dirty="0"/>
              <a:t>A group of “DAYDREAMERS” who like</a:t>
            </a:r>
          </a:p>
          <a:p>
            <a:pPr algn="ctr"/>
            <a:r>
              <a:rPr lang="en-US" sz="3200" b="1" dirty="0"/>
              <a:t>living within TECHNOLOGY</a:t>
            </a:r>
          </a:p>
          <a:p>
            <a:pPr algn="ctr"/>
            <a:r>
              <a:rPr lang="en-US" sz="3200" b="1" dirty="0"/>
              <a:t>And develop solutions for every issue.</a:t>
            </a:r>
          </a:p>
        </p:txBody>
      </p:sp>
      <p:sp>
        <p:nvSpPr>
          <p:cNvPr id="4" name="TextBox 1">
            <a:extLst>
              <a:ext uri="{FF2B5EF4-FFF2-40B4-BE49-F238E27FC236}">
                <a16:creationId xmlns:a16="http://schemas.microsoft.com/office/drawing/2014/main" id="{4EC5D7C3-FBDF-4567-AC29-879A8CF80D61}"/>
              </a:ext>
            </a:extLst>
          </p:cNvPr>
          <p:cNvSpPr txBox="1"/>
          <p:nvPr/>
        </p:nvSpPr>
        <p:spPr>
          <a:xfrm>
            <a:off x="-381000" y="4953000"/>
            <a:ext cx="10020299" cy="1384995"/>
          </a:xfrm>
          <a:prstGeom prst="rect">
            <a:avLst/>
          </a:prstGeom>
          <a:noFill/>
        </p:spPr>
        <p:txBody>
          <a:bodyPr wrap="square" rtlCol="0">
            <a:spAutoFit/>
          </a:bodyPr>
          <a:lstStyle/>
          <a:p>
            <a:pPr algn="ctr"/>
            <a:r>
              <a:rPr lang="en-US" sz="2800" b="1" dirty="0"/>
              <a:t>Our goal is to make our DREAMS REAL</a:t>
            </a:r>
            <a:endParaRPr lang="tr-TR" sz="2800" b="1" dirty="0"/>
          </a:p>
          <a:p>
            <a:pPr algn="ctr"/>
            <a:endParaRPr lang="tr-TR" sz="2800" b="1" dirty="0"/>
          </a:p>
          <a:p>
            <a:pPr algn="ctr"/>
            <a:r>
              <a:rPr lang="tr-TR" sz="2800" b="1" dirty="0"/>
              <a:t>«</a:t>
            </a:r>
            <a:r>
              <a:rPr lang="en-US" sz="2800" b="1" dirty="0"/>
              <a:t>WE ARE MUCH MORE POWERFULL TOGETHER</a:t>
            </a:r>
            <a:r>
              <a:rPr lang="tr-TR" sz="2800" b="1" dirty="0"/>
              <a:t>»</a:t>
            </a:r>
            <a:endParaRPr lang="en-US" sz="2800" b="1" dirty="0"/>
          </a:p>
        </p:txBody>
      </p:sp>
      <p:sp>
        <p:nvSpPr>
          <p:cNvPr id="5" name="Slayt Numarası Yer Tutucusu 4"/>
          <p:cNvSpPr>
            <a:spLocks noGrp="1"/>
          </p:cNvSpPr>
          <p:nvPr>
            <p:ph type="sldNum" sz="quarter" idx="12"/>
          </p:nvPr>
        </p:nvSpPr>
        <p:spPr/>
        <p:txBody>
          <a:bodyPr/>
          <a:lstStyle/>
          <a:p>
            <a:fld id="{473FE024-AEE2-4C98-9CC2-D7E1737DD2DC}" type="slidenum">
              <a:rPr lang="en-US" smtClean="0"/>
              <a:pPr/>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9309" y="762000"/>
            <a:ext cx="3363421" cy="1015663"/>
          </a:xfrm>
          <a:prstGeom prst="rect">
            <a:avLst/>
          </a:prstGeom>
          <a:noFill/>
        </p:spPr>
        <p:txBody>
          <a:bodyPr wrap="none" rtlCol="0">
            <a:spAutoFit/>
          </a:bodyPr>
          <a:lstStyle/>
          <a:p>
            <a:r>
              <a:rPr lang="en-US" sz="6000" b="1" dirty="0"/>
              <a:t>THANKS</a:t>
            </a:r>
          </a:p>
        </p:txBody>
      </p:sp>
      <p:pic>
        <p:nvPicPr>
          <p:cNvPr id="3" name="Resim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33600"/>
            <a:ext cx="3851264" cy="4382909"/>
          </a:xfrm>
          <a:prstGeom prst="rect">
            <a:avLst/>
          </a:prstGeom>
        </p:spPr>
      </p:pic>
      <p:sp>
        <p:nvSpPr>
          <p:cNvPr id="4" name="Slayt Numarası Yer Tutucusu 3"/>
          <p:cNvSpPr>
            <a:spLocks noGrp="1"/>
          </p:cNvSpPr>
          <p:nvPr>
            <p:ph type="sldNum" sz="quarter" idx="12"/>
          </p:nvPr>
        </p:nvSpPr>
        <p:spPr/>
        <p:txBody>
          <a:bodyPr/>
          <a:lstStyle/>
          <a:p>
            <a:fld id="{473FE024-AEE2-4C98-9CC2-D7E1737DD2DC}" type="slidenum">
              <a:rPr lang="en-US" smtClean="0"/>
              <a:pPr/>
              <a:t>58</a:t>
            </a:fld>
            <a:endParaRPr lang="en-US" dirty="0"/>
          </a:p>
        </p:txBody>
      </p:sp>
    </p:spTree>
    <p:extLst>
      <p:ext uri="{BB962C8B-B14F-4D97-AF65-F5344CB8AC3E}">
        <p14:creationId xmlns:p14="http://schemas.microsoft.com/office/powerpoint/2010/main" val="3339359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929005"/>
          </a:xfrm>
        </p:spPr>
        <p:txBody>
          <a:bodyPr/>
          <a:lstStyle/>
          <a:p>
            <a:r>
              <a:rPr lang="en-US" sz="4500" dirty="0"/>
              <a:t>TAMSAT</a:t>
            </a:r>
          </a:p>
        </p:txBody>
      </p:sp>
      <p:sp>
        <p:nvSpPr>
          <p:cNvPr id="3" name="Content Placeholder 2"/>
          <p:cNvSpPr>
            <a:spLocks noGrp="1"/>
          </p:cNvSpPr>
          <p:nvPr>
            <p:ph idx="1"/>
          </p:nvPr>
        </p:nvSpPr>
        <p:spPr/>
        <p:txBody>
          <a:bodyPr>
            <a:normAutofit/>
          </a:bodyPr>
          <a:lstStyle/>
          <a:p>
            <a:pPr marL="0" indent="0" algn="just">
              <a:buNone/>
            </a:pPr>
            <a:r>
              <a:rPr lang="en-US" dirty="0"/>
              <a:t>OUR VISION: </a:t>
            </a:r>
          </a:p>
          <a:p>
            <a:pPr algn="just"/>
            <a:r>
              <a:rPr lang="en-US" dirty="0"/>
              <a:t>Supporting Turkish Youth to build national satellites and subsystems,</a:t>
            </a:r>
          </a:p>
          <a:p>
            <a:pPr algn="just"/>
            <a:r>
              <a:rPr lang="en-US" dirty="0"/>
              <a:t>Importing required equipment and devices to support researches,</a:t>
            </a:r>
          </a:p>
          <a:p>
            <a:pPr algn="just"/>
            <a:r>
              <a:rPr lang="en-US" dirty="0"/>
              <a:t>Coordinating the usage of amateur satellites to support disaster communications and public safety,</a:t>
            </a:r>
          </a:p>
          <a:p>
            <a:pPr algn="just"/>
            <a:r>
              <a:rPr lang="en-US" dirty="0"/>
              <a:t>Equipment support for ham radio satellite ground stations operated by scout clubs, amateur radio clubs and search &amp; rescue organizations.</a:t>
            </a:r>
          </a:p>
        </p:txBody>
      </p:sp>
      <p:sp>
        <p:nvSpPr>
          <p:cNvPr id="4" name="Slayt Numarası Yer Tutucusu 3"/>
          <p:cNvSpPr>
            <a:spLocks noGrp="1"/>
          </p:cNvSpPr>
          <p:nvPr>
            <p:ph type="sldNum" sz="quarter" idx="12"/>
          </p:nvPr>
        </p:nvSpPr>
        <p:spPr/>
        <p:txBody>
          <a:bodyPr/>
          <a:lstStyle/>
          <a:p>
            <a:fld id="{473FE024-AEE2-4C98-9CC2-D7E1737DD2DC}" type="slidenum">
              <a:rPr lang="en-US" smtClean="0"/>
              <a:pPr/>
              <a:t>6</a:t>
            </a:fld>
            <a:endParaRPr lang="en-US" dirty="0"/>
          </a:p>
        </p:txBody>
      </p:sp>
    </p:spTree>
    <p:extLst>
      <p:ext uri="{BB962C8B-B14F-4D97-AF65-F5344CB8AC3E}">
        <p14:creationId xmlns:p14="http://schemas.microsoft.com/office/powerpoint/2010/main" val="2635650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Active Working Groups in TAMSAT</a:t>
            </a:r>
          </a:p>
        </p:txBody>
      </p:sp>
      <p:sp>
        <p:nvSpPr>
          <p:cNvPr id="3" name="Content Placeholder 2"/>
          <p:cNvSpPr>
            <a:spLocks noGrp="1"/>
          </p:cNvSpPr>
          <p:nvPr>
            <p:ph idx="1"/>
          </p:nvPr>
        </p:nvSpPr>
        <p:spPr/>
        <p:txBody>
          <a:bodyPr>
            <a:normAutofit lnSpcReduction="10000"/>
          </a:bodyPr>
          <a:lstStyle/>
          <a:p>
            <a:r>
              <a:rPr lang="en-US" dirty="0"/>
              <a:t>Project Management</a:t>
            </a:r>
          </a:p>
          <a:p>
            <a:r>
              <a:rPr lang="en-US" dirty="0"/>
              <a:t>CAD/CAM/Animation Team</a:t>
            </a:r>
          </a:p>
          <a:p>
            <a:r>
              <a:rPr lang="en-US" dirty="0"/>
              <a:t>Digital Payload Module Group</a:t>
            </a:r>
          </a:p>
          <a:p>
            <a:r>
              <a:rPr lang="sv-SE" dirty="0"/>
              <a:t>Amateur Satellite Integration and Test Team</a:t>
            </a:r>
          </a:p>
          <a:p>
            <a:r>
              <a:rPr lang="sv-SE" dirty="0"/>
              <a:t>Budget &amp; Finance Team</a:t>
            </a:r>
          </a:p>
          <a:p>
            <a:r>
              <a:rPr lang="en-US" dirty="0"/>
              <a:t>Ground Stations and Monitoring Team</a:t>
            </a:r>
          </a:p>
          <a:p>
            <a:r>
              <a:rPr lang="en-US" dirty="0"/>
              <a:t>Regulation &amp; Frequency Coordination Team</a:t>
            </a:r>
          </a:p>
          <a:p>
            <a:r>
              <a:rPr lang="en-US" dirty="0"/>
              <a:t>Structure Design Group</a:t>
            </a:r>
          </a:p>
          <a:p>
            <a:r>
              <a:rPr lang="en-US" dirty="0"/>
              <a:t>Software Design &amp; Development Team</a:t>
            </a:r>
          </a:p>
          <a:p>
            <a:r>
              <a:rPr lang="en-US" dirty="0"/>
              <a:t>Antenna Design Group</a:t>
            </a:r>
          </a:p>
          <a:p>
            <a:endParaRPr lang="en-US" dirty="0"/>
          </a:p>
        </p:txBody>
      </p:sp>
      <p:sp>
        <p:nvSpPr>
          <p:cNvPr id="4" name="Slayt Numarası Yer Tutucusu 3"/>
          <p:cNvSpPr>
            <a:spLocks noGrp="1"/>
          </p:cNvSpPr>
          <p:nvPr>
            <p:ph type="sldNum" sz="quarter" idx="12"/>
          </p:nvPr>
        </p:nvSpPr>
        <p:spPr/>
        <p:txBody>
          <a:bodyPr/>
          <a:lstStyle/>
          <a:p>
            <a:fld id="{473FE024-AEE2-4C98-9CC2-D7E1737DD2DC}"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png"/>
          <p:cNvPicPr>
            <a:picLocks noChangeAspect="1"/>
          </p:cNvPicPr>
          <p:nvPr/>
        </p:nvPicPr>
        <p:blipFill>
          <a:blip r:embed="rId3" cstate="print"/>
          <a:stretch>
            <a:fillRect/>
          </a:stretch>
        </p:blipFill>
        <p:spPr>
          <a:xfrm>
            <a:off x="1600200" y="597932"/>
            <a:ext cx="5979368" cy="5800234"/>
          </a:xfrm>
          <a:prstGeom prst="rect">
            <a:avLst/>
          </a:prstGeom>
        </p:spPr>
      </p:pic>
      <p:sp>
        <p:nvSpPr>
          <p:cNvPr id="3" name="Metin kutusu 2">
            <a:extLst>
              <a:ext uri="{FF2B5EF4-FFF2-40B4-BE49-F238E27FC236}">
                <a16:creationId xmlns:a16="http://schemas.microsoft.com/office/drawing/2014/main" id="{C0E08188-7D85-47CF-9EAA-3CC26BE90CBC}"/>
              </a:ext>
            </a:extLst>
          </p:cNvPr>
          <p:cNvSpPr txBox="1"/>
          <p:nvPr/>
        </p:nvSpPr>
        <p:spPr>
          <a:xfrm>
            <a:off x="3135094" y="152400"/>
            <a:ext cx="2909579" cy="369332"/>
          </a:xfrm>
          <a:prstGeom prst="rect">
            <a:avLst/>
          </a:prstGeom>
          <a:solidFill>
            <a:schemeClr val="accent1">
              <a:lumMod val="60000"/>
              <a:lumOff val="40000"/>
            </a:schemeClr>
          </a:solidFill>
        </p:spPr>
        <p:txBody>
          <a:bodyPr wrap="none" rtlCol="0">
            <a:spAutoFit/>
          </a:bodyPr>
          <a:lstStyle/>
          <a:p>
            <a:r>
              <a:rPr lang="tr-TR" b="1" dirty="0"/>
              <a:t>http://www.tamsat.org.tr</a:t>
            </a:r>
          </a:p>
        </p:txBody>
      </p:sp>
      <p:sp>
        <p:nvSpPr>
          <p:cNvPr id="4" name="Slayt Numarası Yer Tutucusu 3"/>
          <p:cNvSpPr>
            <a:spLocks noGrp="1"/>
          </p:cNvSpPr>
          <p:nvPr>
            <p:ph type="sldNum" sz="quarter" idx="12"/>
          </p:nvPr>
        </p:nvSpPr>
        <p:spPr/>
        <p:txBody>
          <a:bodyPr/>
          <a:lstStyle/>
          <a:p>
            <a:fld id="{473FE024-AEE2-4C98-9CC2-D7E1737DD2DC}"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tamsat\resim\new\3.png"/>
          <p:cNvPicPr>
            <a:picLocks noChangeAspect="1" noChangeArrowheads="1"/>
          </p:cNvPicPr>
          <p:nvPr/>
        </p:nvPicPr>
        <p:blipFill>
          <a:blip r:embed="rId3" cstate="print"/>
          <a:srcRect/>
          <a:stretch>
            <a:fillRect/>
          </a:stretch>
        </p:blipFill>
        <p:spPr bwMode="auto">
          <a:xfrm>
            <a:off x="838200" y="608947"/>
            <a:ext cx="7391400" cy="5712767"/>
          </a:xfrm>
          <a:prstGeom prst="rect">
            <a:avLst/>
          </a:prstGeom>
          <a:noFill/>
        </p:spPr>
      </p:pic>
      <p:sp>
        <p:nvSpPr>
          <p:cNvPr id="2" name="Metin kutusu 1"/>
          <p:cNvSpPr txBox="1"/>
          <p:nvPr/>
        </p:nvSpPr>
        <p:spPr>
          <a:xfrm>
            <a:off x="2895600" y="76200"/>
            <a:ext cx="3364319" cy="523220"/>
          </a:xfrm>
          <a:prstGeom prst="rect">
            <a:avLst/>
          </a:prstGeom>
          <a:noFill/>
        </p:spPr>
        <p:txBody>
          <a:bodyPr wrap="none" rtlCol="0">
            <a:spAutoFit/>
          </a:bodyPr>
          <a:lstStyle/>
          <a:p>
            <a:r>
              <a:rPr lang="en-US" sz="2800" dirty="0">
                <a:solidFill>
                  <a:schemeClr val="tx2"/>
                </a:solidFill>
                <a:latin typeface="+mj-lt"/>
                <a:ea typeface="+mj-ea"/>
                <a:cs typeface="+mj-cs"/>
              </a:rPr>
              <a:t>ACTIVITIES</a:t>
            </a:r>
            <a:r>
              <a:rPr lang="en-US" sz="2800" dirty="0"/>
              <a:t> </a:t>
            </a:r>
            <a:r>
              <a:rPr lang="en-US" sz="2800" dirty="0">
                <a:solidFill>
                  <a:schemeClr val="tx2"/>
                </a:solidFill>
                <a:latin typeface="+mj-lt"/>
                <a:ea typeface="+mj-ea"/>
                <a:cs typeface="+mj-cs"/>
              </a:rPr>
              <a:t>in TAMSAT</a:t>
            </a:r>
          </a:p>
        </p:txBody>
      </p:sp>
      <p:sp>
        <p:nvSpPr>
          <p:cNvPr id="3" name="Slayt Numarası Yer Tutucusu 2"/>
          <p:cNvSpPr>
            <a:spLocks noGrp="1"/>
          </p:cNvSpPr>
          <p:nvPr>
            <p:ph type="sldNum" sz="quarter" idx="12"/>
          </p:nvPr>
        </p:nvSpPr>
        <p:spPr/>
        <p:txBody>
          <a:bodyPr/>
          <a:lstStyle/>
          <a:p>
            <a:fld id="{473FE024-AEE2-4C98-9CC2-D7E1737DD2DC}" type="slidenum">
              <a:rPr lang="en-US" smtClean="0"/>
              <a:pPr/>
              <a:t>9</a:t>
            </a:fld>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483</TotalTime>
  <Words>1247</Words>
  <Application>Microsoft Office PowerPoint</Application>
  <PresentationFormat>Ekran Gösterisi (4:3)</PresentationFormat>
  <Paragraphs>268</Paragraphs>
  <Slides>58</Slides>
  <Notes>21</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58</vt:i4>
      </vt:variant>
    </vt:vector>
  </HeadingPairs>
  <TitlesOfParts>
    <vt:vector size="63" baseType="lpstr">
      <vt:lpstr>Calibri</vt:lpstr>
      <vt:lpstr>Constantia</vt:lpstr>
      <vt:lpstr>Source Sans Pro</vt:lpstr>
      <vt:lpstr>Wingdings 2</vt:lpstr>
      <vt:lpstr>Flow</vt:lpstr>
      <vt:lpstr>PowerPoint Sunusu</vt:lpstr>
      <vt:lpstr>PowerPoint Sunusu</vt:lpstr>
      <vt:lpstr>PowerPoint Sunusu</vt:lpstr>
      <vt:lpstr>PowerPoint Sunusu</vt:lpstr>
      <vt:lpstr>TAMSAT</vt:lpstr>
      <vt:lpstr>TAMSAT</vt:lpstr>
      <vt:lpstr>Active Working Groups in TAMSAT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What is CUBESAT?</vt:lpstr>
      <vt:lpstr>PowerPoint Sunusu</vt:lpstr>
      <vt:lpstr>PowerPoint Sunusu</vt:lpstr>
      <vt:lpstr>CUBESAT Project Lifecycle in TAMSAT</vt:lpstr>
      <vt:lpstr>CUBESAT Project Lifecycle in TAMSAT</vt:lpstr>
      <vt:lpstr>PowerPoint Sunusu</vt:lpstr>
      <vt:lpstr>PowerPoint Sunusu</vt:lpstr>
      <vt:lpstr>ANATOMY of a CUBESAT</vt:lpstr>
      <vt:lpstr>CUBESAT BUS</vt:lpstr>
      <vt:lpstr>PowerPoint Sunusu</vt:lpstr>
      <vt:lpstr>THE STRUCTURE (SKELETON)</vt:lpstr>
      <vt:lpstr>OBC &amp; BEACON</vt:lpstr>
      <vt:lpstr>OBC &amp; BEACON</vt:lpstr>
      <vt:lpstr>PowerPoint Sunusu</vt:lpstr>
      <vt:lpstr>PowerPoint Sunusu</vt:lpstr>
      <vt:lpstr>ANTENNA OPENING SUBSYSTEM</vt:lpstr>
      <vt:lpstr>PAYLOAD-1 (TRANSPONDER)</vt:lpstr>
      <vt:lpstr>PAYLOAD-1 (TRANSPONDER)</vt:lpstr>
      <vt:lpstr>FREE SPACE LOSS</vt:lpstr>
      <vt:lpstr>PAYLOAD-2 (TAMSAT MicroSAT)</vt:lpstr>
      <vt:lpstr>STABILIZER</vt:lpstr>
      <vt:lpstr>THE MASS MATTERS</vt:lpstr>
      <vt:lpstr>PowerPoint Sunusu</vt:lpstr>
      <vt:lpstr>PowerPoint Sunusu</vt:lpstr>
      <vt:lpstr>PowerPoint Sunusu</vt:lpstr>
      <vt:lpstr>PowerPoint Sunusu</vt:lpstr>
      <vt:lpstr>PowerPoint Sunusu</vt:lpstr>
      <vt:lpstr>TAMSAT  SATELLITE TRACKING NETWORK</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Havelsan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Baris DINC - HAVELSAN</dc:creator>
  <cp:lastModifiedBy>Barış DİNÇ</cp:lastModifiedBy>
  <cp:revision>128</cp:revision>
  <dcterms:created xsi:type="dcterms:W3CDTF">2013-10-21T04:15:41Z</dcterms:created>
  <dcterms:modified xsi:type="dcterms:W3CDTF">2017-11-24T06:34:49Z</dcterms:modified>
</cp:coreProperties>
</file>